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Lst>
  <p:sldSz cy="5143500" cx="9144000"/>
  <p:notesSz cx="6858000" cy="9144000"/>
  <p:embeddedFontLst>
    <p:embeddedFont>
      <p:font typeface="Caveat"/>
      <p:regular r:id="rId114"/>
      <p:bold r:id="rId115"/>
    </p:embeddedFont>
    <p:embeddedFont>
      <p:font typeface="Alfa Slab One"/>
      <p:regular r:id="rId1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AB57D0-B0EF-4079-A07F-2622CC2B8F0C}">
  <a:tblStyle styleId="{B5AB57D0-B0EF-4079-A07F-2622CC2B8F0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customXml" Target="../customXml/item1.xml"/><Relationship Id="rId42" Type="http://schemas.openxmlformats.org/officeDocument/2006/relationships/slide" Target="slides/slide35.xml"/><Relationship Id="rId47" Type="http://schemas.openxmlformats.org/officeDocument/2006/relationships/slide" Target="slides/slide40.xml"/><Relationship Id="rId21" Type="http://schemas.openxmlformats.org/officeDocument/2006/relationships/slide" Target="slides/slide14.xml"/><Relationship Id="rId112" Type="http://schemas.openxmlformats.org/officeDocument/2006/relationships/slide" Target="slides/slide105.xml"/><Relationship Id="rId84" Type="http://schemas.openxmlformats.org/officeDocument/2006/relationships/slide" Target="slides/slide77.xml"/><Relationship Id="rId89" Type="http://schemas.openxmlformats.org/officeDocument/2006/relationships/slide" Target="slides/slide82.xml"/><Relationship Id="rId63" Type="http://schemas.openxmlformats.org/officeDocument/2006/relationships/slide" Target="slides/slide56.xml"/><Relationship Id="rId68" Type="http://schemas.openxmlformats.org/officeDocument/2006/relationships/slide" Target="slides/slide61.xml"/><Relationship Id="rId107" Type="http://schemas.openxmlformats.org/officeDocument/2006/relationships/slide" Target="slides/slide100.xml"/><Relationship Id="rId16" Type="http://schemas.openxmlformats.org/officeDocument/2006/relationships/slide" Target="slides/slide9.xml"/><Relationship Id="rId102" Type="http://schemas.openxmlformats.org/officeDocument/2006/relationships/slide" Target="slides/slide95.xml"/><Relationship Id="rId32" Type="http://schemas.openxmlformats.org/officeDocument/2006/relationships/slide" Target="slides/slide25.xml"/><Relationship Id="rId37" Type="http://schemas.openxmlformats.org/officeDocument/2006/relationships/slide" Target="slides/slide30.xml"/><Relationship Id="rId11" Type="http://schemas.openxmlformats.org/officeDocument/2006/relationships/slide" Target="slides/slide4.xml"/><Relationship Id="rId74" Type="http://schemas.openxmlformats.org/officeDocument/2006/relationships/slide" Target="slides/slide67.xml"/><Relationship Id="rId79" Type="http://schemas.openxmlformats.org/officeDocument/2006/relationships/slide" Target="slides/slide72.xml"/><Relationship Id="rId53" Type="http://schemas.openxmlformats.org/officeDocument/2006/relationships/slide" Target="slides/slide46.xml"/><Relationship Id="rId58" Type="http://schemas.openxmlformats.org/officeDocument/2006/relationships/slide" Target="slides/slide51.xml"/><Relationship Id="rId95" Type="http://schemas.openxmlformats.org/officeDocument/2006/relationships/slide" Target="slides/slide88.xml"/><Relationship Id="rId90" Type="http://schemas.openxmlformats.org/officeDocument/2006/relationships/slide" Target="slides/slide83.xml"/><Relationship Id="rId5" Type="http://schemas.openxmlformats.org/officeDocument/2006/relationships/slideMaster" Target="slideMasters/slideMaster1.xml"/><Relationship Id="rId43" Type="http://schemas.openxmlformats.org/officeDocument/2006/relationships/slide" Target="slides/slide36.xml"/><Relationship Id="rId48" Type="http://schemas.openxmlformats.org/officeDocument/2006/relationships/slide" Target="slides/slide41.xml"/><Relationship Id="rId22" Type="http://schemas.openxmlformats.org/officeDocument/2006/relationships/slide" Target="slides/slide15.xml"/><Relationship Id="rId27" Type="http://schemas.openxmlformats.org/officeDocument/2006/relationships/slide" Target="slides/slide20.xml"/><Relationship Id="rId113" Type="http://schemas.openxmlformats.org/officeDocument/2006/relationships/slide" Target="slides/slide106.xml"/><Relationship Id="rId64" Type="http://schemas.openxmlformats.org/officeDocument/2006/relationships/slide" Target="slides/slide57.xml"/><Relationship Id="rId69" Type="http://schemas.openxmlformats.org/officeDocument/2006/relationships/slide" Target="slides/slide62.xml"/><Relationship Id="rId118" Type="http://schemas.openxmlformats.org/officeDocument/2006/relationships/customXml" Target="../customXml/item2.xml"/><Relationship Id="rId85" Type="http://schemas.openxmlformats.org/officeDocument/2006/relationships/slide" Target="slides/slide78.xml"/><Relationship Id="rId80" Type="http://schemas.openxmlformats.org/officeDocument/2006/relationships/slide" Target="slides/slide73.xml"/><Relationship Id="rId108" Type="http://schemas.openxmlformats.org/officeDocument/2006/relationships/slide" Target="slides/slide101.xml"/><Relationship Id="rId103" Type="http://schemas.openxmlformats.org/officeDocument/2006/relationships/slide" Target="slides/slide96.xml"/><Relationship Id="rId33" Type="http://schemas.openxmlformats.org/officeDocument/2006/relationships/slide" Target="slides/slide26.xml"/><Relationship Id="rId38" Type="http://schemas.openxmlformats.org/officeDocument/2006/relationships/slide" Target="slides/slide31.xml"/><Relationship Id="rId12" Type="http://schemas.openxmlformats.org/officeDocument/2006/relationships/slide" Target="slides/slide5.xml"/><Relationship Id="rId17" Type="http://schemas.openxmlformats.org/officeDocument/2006/relationships/slide" Target="slides/slide10.xml"/><Relationship Id="rId59" Type="http://schemas.openxmlformats.org/officeDocument/2006/relationships/slide" Target="slides/slide52.xml"/><Relationship Id="rId96" Type="http://schemas.openxmlformats.org/officeDocument/2006/relationships/slide" Target="slides/slide89.xml"/><Relationship Id="rId91" Type="http://schemas.openxmlformats.org/officeDocument/2006/relationships/slide" Target="slides/slide84.xml"/><Relationship Id="rId75" Type="http://schemas.openxmlformats.org/officeDocument/2006/relationships/slide" Target="slides/slide68.xml"/><Relationship Id="rId70" Type="http://schemas.openxmlformats.org/officeDocument/2006/relationships/slide" Target="slides/slide63.xml"/><Relationship Id="rId54" Type="http://schemas.openxmlformats.org/officeDocument/2006/relationships/slide" Target="slides/slide47.xml"/><Relationship Id="rId1" Type="http://schemas.openxmlformats.org/officeDocument/2006/relationships/theme" Target="theme/theme1.xml"/><Relationship Id="rId6" Type="http://schemas.openxmlformats.org/officeDocument/2006/relationships/slideMaster" Target="slideMasters/slideMaster2.xml"/><Relationship Id="rId49" Type="http://schemas.openxmlformats.org/officeDocument/2006/relationships/slide" Target="slides/slide42.xml"/><Relationship Id="rId23" Type="http://schemas.openxmlformats.org/officeDocument/2006/relationships/slide" Target="slides/slide16.xml"/><Relationship Id="rId28" Type="http://schemas.openxmlformats.org/officeDocument/2006/relationships/slide" Target="slides/slide21.xml"/><Relationship Id="rId114" Type="http://schemas.openxmlformats.org/officeDocument/2006/relationships/font" Target="fonts/Caveat-regular.fntdata"/><Relationship Id="rId119" Type="http://schemas.openxmlformats.org/officeDocument/2006/relationships/customXml" Target="../customXml/item3.xml"/><Relationship Id="rId44" Type="http://schemas.openxmlformats.org/officeDocument/2006/relationships/slide" Target="slides/slide37.xml"/><Relationship Id="rId101" Type="http://schemas.openxmlformats.org/officeDocument/2006/relationships/slide" Target="slides/slide94.xml"/><Relationship Id="rId31" Type="http://schemas.openxmlformats.org/officeDocument/2006/relationships/slide" Target="slides/slide24.xml"/><Relationship Id="rId94" Type="http://schemas.openxmlformats.org/officeDocument/2006/relationships/slide" Target="slides/slide87.xml"/><Relationship Id="rId99" Type="http://schemas.openxmlformats.org/officeDocument/2006/relationships/slide" Target="slides/slide92.xml"/><Relationship Id="rId10" Type="http://schemas.openxmlformats.org/officeDocument/2006/relationships/slide" Target="slides/slide3.xml"/><Relationship Id="rId86" Type="http://schemas.openxmlformats.org/officeDocument/2006/relationships/slide" Target="slides/slide79.xml"/><Relationship Id="rId81" Type="http://schemas.openxmlformats.org/officeDocument/2006/relationships/slide" Target="slides/slide74.xml"/><Relationship Id="rId73" Type="http://schemas.openxmlformats.org/officeDocument/2006/relationships/slide" Target="slides/slide66.xml"/><Relationship Id="rId78" Type="http://schemas.openxmlformats.org/officeDocument/2006/relationships/slide" Target="slides/slide71.xml"/><Relationship Id="rId65" Type="http://schemas.openxmlformats.org/officeDocument/2006/relationships/slide" Target="slides/slide58.xml"/><Relationship Id="rId60" Type="http://schemas.openxmlformats.org/officeDocument/2006/relationships/slide" Target="slides/slide53.xml"/><Relationship Id="rId52" Type="http://schemas.openxmlformats.org/officeDocument/2006/relationships/slide" Target="slides/slide45.xml"/><Relationship Id="rId4" Type="http://schemas.openxmlformats.org/officeDocument/2006/relationships/tableStyles" Target="tableStyles.xml"/><Relationship Id="rId9" Type="http://schemas.openxmlformats.org/officeDocument/2006/relationships/slide" Target="slides/slide2.xml"/><Relationship Id="rId109" Type="http://schemas.openxmlformats.org/officeDocument/2006/relationships/slide" Target="slides/slide102.xml"/><Relationship Id="rId39" Type="http://schemas.openxmlformats.org/officeDocument/2006/relationships/slide" Target="slides/slide32.xml"/><Relationship Id="rId13" Type="http://schemas.openxmlformats.org/officeDocument/2006/relationships/slide" Target="slides/slide6.xml"/><Relationship Id="rId18" Type="http://schemas.openxmlformats.org/officeDocument/2006/relationships/slide" Target="slides/slide11.xml"/><Relationship Id="rId104" Type="http://schemas.openxmlformats.org/officeDocument/2006/relationships/slide" Target="slides/slide97.xml"/><Relationship Id="rId34" Type="http://schemas.openxmlformats.org/officeDocument/2006/relationships/slide" Target="slides/slide27.xml"/><Relationship Id="rId97" Type="http://schemas.openxmlformats.org/officeDocument/2006/relationships/slide" Target="slides/slide90.xml"/><Relationship Id="rId76" Type="http://schemas.openxmlformats.org/officeDocument/2006/relationships/slide" Target="slides/slide69.xml"/><Relationship Id="rId50" Type="http://schemas.openxmlformats.org/officeDocument/2006/relationships/slide" Target="slides/slide43.xml"/><Relationship Id="rId55" Type="http://schemas.openxmlformats.org/officeDocument/2006/relationships/slide" Target="slides/slide48.xml"/><Relationship Id="rId92" Type="http://schemas.openxmlformats.org/officeDocument/2006/relationships/slide" Target="slides/slide85.xml"/><Relationship Id="rId7" Type="http://schemas.openxmlformats.org/officeDocument/2006/relationships/notesMaster" Target="notesMasters/notesMaster1.xml"/><Relationship Id="rId71" Type="http://schemas.openxmlformats.org/officeDocument/2006/relationships/slide" Target="slides/slide64.xml"/><Relationship Id="rId29" Type="http://schemas.openxmlformats.org/officeDocument/2006/relationships/slide" Target="slides/slide22.xml"/><Relationship Id="rId2" Type="http://schemas.openxmlformats.org/officeDocument/2006/relationships/viewProps" Target="viewProps.xml"/><Relationship Id="rId40" Type="http://schemas.openxmlformats.org/officeDocument/2006/relationships/slide" Target="slides/slide33.xml"/><Relationship Id="rId45" Type="http://schemas.openxmlformats.org/officeDocument/2006/relationships/slide" Target="slides/slide38.xml"/><Relationship Id="rId24" Type="http://schemas.openxmlformats.org/officeDocument/2006/relationships/slide" Target="slides/slide17.xml"/><Relationship Id="rId115" Type="http://schemas.openxmlformats.org/officeDocument/2006/relationships/font" Target="fonts/Caveat-bold.fntdata"/><Relationship Id="rId110" Type="http://schemas.openxmlformats.org/officeDocument/2006/relationships/slide" Target="slides/slide103.xml"/><Relationship Id="rId87" Type="http://schemas.openxmlformats.org/officeDocument/2006/relationships/slide" Target="slides/slide80.xml"/><Relationship Id="rId66" Type="http://schemas.openxmlformats.org/officeDocument/2006/relationships/slide" Target="slides/slide59.xml"/><Relationship Id="rId82" Type="http://schemas.openxmlformats.org/officeDocument/2006/relationships/slide" Target="slides/slide75.xml"/><Relationship Id="rId61" Type="http://schemas.openxmlformats.org/officeDocument/2006/relationships/slide" Target="slides/slide54.xml"/><Relationship Id="rId19" Type="http://schemas.openxmlformats.org/officeDocument/2006/relationships/slide" Target="slides/slide12.xml"/><Relationship Id="rId105" Type="http://schemas.openxmlformats.org/officeDocument/2006/relationships/slide" Target="slides/slide98.xml"/><Relationship Id="rId100" Type="http://schemas.openxmlformats.org/officeDocument/2006/relationships/slide" Target="slides/slide93.xml"/><Relationship Id="rId30" Type="http://schemas.openxmlformats.org/officeDocument/2006/relationships/slide" Target="slides/slide23.xml"/><Relationship Id="rId35" Type="http://schemas.openxmlformats.org/officeDocument/2006/relationships/slide" Target="slides/slide28.xml"/><Relationship Id="rId14" Type="http://schemas.openxmlformats.org/officeDocument/2006/relationships/slide" Target="slides/slide7.xml"/><Relationship Id="rId77" Type="http://schemas.openxmlformats.org/officeDocument/2006/relationships/slide" Target="slides/slide70.xml"/><Relationship Id="rId56" Type="http://schemas.openxmlformats.org/officeDocument/2006/relationships/slide" Target="slides/slide49.xml"/><Relationship Id="rId98" Type="http://schemas.openxmlformats.org/officeDocument/2006/relationships/slide" Target="slides/slide91.xml"/><Relationship Id="rId93" Type="http://schemas.openxmlformats.org/officeDocument/2006/relationships/slide" Target="slides/slide86.xml"/><Relationship Id="rId8" Type="http://schemas.openxmlformats.org/officeDocument/2006/relationships/slide" Target="slides/slide1.xml"/><Relationship Id="rId72" Type="http://schemas.openxmlformats.org/officeDocument/2006/relationships/slide" Target="slides/slide65.xml"/><Relationship Id="rId51" Type="http://schemas.openxmlformats.org/officeDocument/2006/relationships/slide" Target="slides/slide44.xml"/><Relationship Id="rId3" Type="http://schemas.openxmlformats.org/officeDocument/2006/relationships/presProps" Target="presProps.xml"/><Relationship Id="rId46" Type="http://schemas.openxmlformats.org/officeDocument/2006/relationships/slide" Target="slides/slide39.xml"/><Relationship Id="rId25" Type="http://schemas.openxmlformats.org/officeDocument/2006/relationships/slide" Target="slides/slide18.xml"/><Relationship Id="rId116" Type="http://schemas.openxmlformats.org/officeDocument/2006/relationships/font" Target="fonts/AlfaSlabOne-regular.fntdata"/><Relationship Id="rId67" Type="http://schemas.openxmlformats.org/officeDocument/2006/relationships/slide" Target="slides/slide60.xml"/><Relationship Id="rId41" Type="http://schemas.openxmlformats.org/officeDocument/2006/relationships/slide" Target="slides/slide34.xml"/><Relationship Id="rId20" Type="http://schemas.openxmlformats.org/officeDocument/2006/relationships/slide" Target="slides/slide13.xml"/><Relationship Id="rId111" Type="http://schemas.openxmlformats.org/officeDocument/2006/relationships/slide" Target="slides/slide104.xml"/><Relationship Id="rId83" Type="http://schemas.openxmlformats.org/officeDocument/2006/relationships/slide" Target="slides/slide76.xml"/><Relationship Id="rId88" Type="http://schemas.openxmlformats.org/officeDocument/2006/relationships/slide" Target="slides/slide81.xml"/><Relationship Id="rId62" Type="http://schemas.openxmlformats.org/officeDocument/2006/relationships/slide" Target="slides/slide55.xml"/><Relationship Id="rId106" Type="http://schemas.openxmlformats.org/officeDocument/2006/relationships/slide" Target="slides/slide99.xml"/><Relationship Id="rId36" Type="http://schemas.openxmlformats.org/officeDocument/2006/relationships/slide" Target="slides/slide29.xml"/><Relationship Id="rId15" Type="http://schemas.openxmlformats.org/officeDocument/2006/relationships/slide" Target="slides/slide8.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3e65a6bc2_0_1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83e65a6bc2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3e65a6bc2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3e65a6bc2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83e65a6bc2_0_1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83e65a6bc2_0_1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83e65a6bc2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83e65a6bc2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83e65a6bc2_0_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83e65a6bc2_0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83e65a6bc2_0_1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83e65a6bc2_0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83e65a6bc2_0_1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83e65a6bc2_0_1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9dca9cdc75_5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9dca9cdc75_5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83e65a6bc2_0_1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83e65a6bc2_0_1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3e65a6bc2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3e65a6bc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3e65a6bc2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3e65a6bc2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3e65a6bc2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3e65a6bc2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3e65a6bc2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3e65a6bc2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83e65a6bc2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83e65a6bc2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83e65a6bc2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3e65a6bc2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3e65a6bc2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3e65a6bc2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3e65a6bc2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3e65a6bc2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83e65a6bc2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83e65a6bc2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3e65a6bc2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3e65a6bc2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3e65a6bc2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3e65a6bc2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3e65a6bc2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83e65a6bc2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83e65a6bc2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3e65a6b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3e65a6bc2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3e65a6bc2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83e65a6bc2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83e65a6bc2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83e65a6bc2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83e65a6bc2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83e65a6bc2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83e65a6bc2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83e65a6bc2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83e65a6bc2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83e65a6bc2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83e65a6bc2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83e65a6bc2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83e65a6bc2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3e65a6bc2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3e65a6bc2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83e65a6bc2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3e65a6bc2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83e65a6bc2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83e65a6bc2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83e65a6bc2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83e65a6bc2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83e65a6bc2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83e65a6bc2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83e65a6bc2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83e65a6bc2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83e65a6bc2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83e65a6bc2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83e65a6bc2_0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83e65a6bc2_0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83e65a6bc2_0_6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83e65a6bc2_0_6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83e65a6bc2_0_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83e65a6bc2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83e65a6bc2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83e65a6bc2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3e65a6bc2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3e65a6bc2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83e65a6bc2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83e65a6bc2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83e65a6bc2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83e65a6bc2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83e65a6bc2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83e65a6bc2_0_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83e65a6bc2_0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83e65a6bc2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83e65a6bc2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83e65a6bc2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970adfb42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970adfb42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83e65a6bc2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83e65a6bc2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83e65a6bc2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83e65a6bc2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83e65a6bc2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83e65a6bc2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83e65a6bc2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83e65a6bc2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3e65a6bc2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3e65a6bc2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3e65a6bc2_0_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83e65a6bc2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83e65a6bc2_0_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83e65a6bc2_0_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83e65a6bc2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83e65a6bc2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83e65a6bc2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83e65a6bc2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83e65a6bc2_0_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83e65a6bc2_0_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83e65a6bc2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83e65a6bc2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83e65a6bc2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83e65a6bc2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83e65a6bc2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83e65a6bc2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83e65a6bc2_0_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83e65a6bc2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83e65a6bc2_0_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83e65a6bc2_0_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3e65a6bc2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3e65a6bc2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83e65a6bc2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83e65a6bc2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83e65a6bc2_0_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83e65a6bc2_0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83e65a6bc2_0_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83e65a6bc2_0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83e65a6bc2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83e65a6bc2_0_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83e65a6bc2_0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83e65a6bc2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83e65a6bc2_0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83e65a6bc2_0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83e65a6bc2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83e65a6bc2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83e65a6bc2_0_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83e65a6bc2_0_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83e65a6bc2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83e65a6bc2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83e65a6bc2_0_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83e65a6bc2_0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3e65a6bc2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3e65a6bc2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83e65a6bc2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83e65a6bc2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9dca9cdc7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9dca9cdc7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9dca9cdc75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9dca9cdc75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9dca9cdc75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9dca9cdc75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9dca9cdc75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9dca9cdc75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83e65a6bc2_0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83e65a6bc2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83e65a6bc2_0_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83e65a6bc2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83e65a6bc2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83e65a6bc2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83e65a6bc2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83e65a6bc2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83e65a6bc2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83e65a6bc2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7ffb880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7ffb880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83e65a6bc2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 name="Google Shape;925;g83e65a6bc2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83e65a6bc2_0_10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83e65a6bc2_0_1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83e65a6bc2_0_1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83e65a6bc2_0_1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i" sz="1400">
                <a:solidFill>
                  <a:schemeClr val="dk1"/>
                </a:solidFill>
              </a:rPr>
              <a:t>Google Forms</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83e65a6bc2_0_10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83e65a6bc2_0_10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83e65a6bc2_0_1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83e65a6bc2_0_1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83e65a6bc2_0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83e65a6bc2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83e65a6bc2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83e65a6bc2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83e65a6bc2_0_1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83e65a6bc2_0_1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83e65a6bc2_0_1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83e65a6bc2_0_1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83e65a6bc2_0_1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83e65a6bc2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3e65a6bc2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3e65a6bc2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83e65a6bc2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83e65a6bc2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83e65a6bc2_0_1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83e65a6bc2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83e65a6bc2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83e65a6bc2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83e65a6bc2_0_10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83e65a6bc2_0_10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83e65a6bc2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83e65a6bc2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83e65a6bc2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83e65a6bc2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83e65a6bc2_0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83e65a6bc2_0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83e65a6bc2_0_1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83e65a6bc2_0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83e65a6bc2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83e65a6bc2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83e65a6bc2_0_1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83e65a6bc2_0_1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rgbClr val="201D1E"/>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SzPts val="1800"/>
              <a:buNone/>
              <a:defRPr sz="1800">
                <a:solidFill>
                  <a:srgbClr val="757070"/>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4" name="Google Shape;64;p14"/>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5"/>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5"/>
          <p:cNvSpPr txBox="1"/>
          <p:nvPr>
            <p:ph idx="1" type="body"/>
          </p:nvPr>
        </p:nvSpPr>
        <p:spPr>
          <a:xfrm>
            <a:off x="468863" y="1017219"/>
            <a:ext cx="7886700" cy="33840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5"/>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201D1E"/>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 name="Google Shape;75;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rgbClr val="888888"/>
                </a:solidFill>
              </a:defRPr>
            </a:lvl1pPr>
            <a:lvl2pPr indent="-228600" lvl="1" marL="914400" rtl="0" algn="l">
              <a:lnSpc>
                <a:spcPct val="90000"/>
              </a:lnSpc>
              <a:spcBef>
                <a:spcPts val="400"/>
              </a:spcBef>
              <a:spcAft>
                <a:spcPts val="0"/>
              </a:spcAft>
              <a:buSzPts val="1500"/>
              <a:buNone/>
              <a:defRPr sz="1500">
                <a:solidFill>
                  <a:srgbClr val="888888"/>
                </a:solidFill>
              </a:defRPr>
            </a:lvl2pPr>
            <a:lvl3pPr indent="-228600" lvl="2" marL="1371600" rtl="0" algn="l">
              <a:lnSpc>
                <a:spcPct val="90000"/>
              </a:lnSpc>
              <a:spcBef>
                <a:spcPts val="400"/>
              </a:spcBef>
              <a:spcAft>
                <a:spcPts val="0"/>
              </a:spcAft>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6" name="Google Shape;76;p16"/>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7"/>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7"/>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18"/>
          <p:cNvSpPr txBox="1"/>
          <p:nvPr>
            <p:ph type="title"/>
          </p:nvPr>
        </p:nvSpPr>
        <p:spPr>
          <a:xfrm>
            <a:off x="629841" y="167951"/>
            <a:ext cx="7886700" cy="657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18"/>
          <p:cNvSpPr txBox="1"/>
          <p:nvPr>
            <p:ph idx="1" type="body"/>
          </p:nvPr>
        </p:nvSpPr>
        <p:spPr>
          <a:xfrm>
            <a:off x="629841" y="1146256"/>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400"/>
              <a:buNone/>
              <a:defRPr b="0" sz="2400"/>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9" name="Google Shape;89;p1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8"/>
          <p:cNvSpPr txBox="1"/>
          <p:nvPr>
            <p:ph idx="3" type="body"/>
          </p:nvPr>
        </p:nvSpPr>
        <p:spPr>
          <a:xfrm>
            <a:off x="4627959" y="1147496"/>
            <a:ext cx="3887400" cy="616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400"/>
              <a:buNone/>
              <a:defRPr b="0" sz="2400"/>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1" name="Google Shape;91;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8"/>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9"/>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19"/>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0"/>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201D1E"/>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 name="Google Shape;106;p21"/>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FF0000"/>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rgbClr val="00B050"/>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rgbClr val="00ACDC"/>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Calibri"/>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Calibri"/>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7" name="Google Shape;107;p2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8" name="Google Shape;108;p21"/>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2"/>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14" name="Google Shape;114;p2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slideLayout" Target="../slideLayouts/slideLayout16.xml"/><Relationship Id="rId14"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201D1E"/>
              </a:buClr>
              <a:buSzPts val="3300"/>
              <a:buFont typeface="Calibri"/>
              <a:buNone/>
              <a:defRPr b="0" i="0" sz="3300" u="none" cap="none" strike="noStrike">
                <a:solidFill>
                  <a:srgbClr val="201D1E"/>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468863" y="1017219"/>
            <a:ext cx="7886700" cy="33840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FF0000"/>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rgbClr val="00B050"/>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rgbClr val="00ACDC"/>
              </a:buClr>
              <a:buSzPts val="1500"/>
              <a:buFont typeface="Calibri"/>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
        <p:nvSpPr>
          <p:cNvPr id="56" name="Google Shape;56;p13"/>
          <p:cNvSpPr txBox="1"/>
          <p:nvPr/>
        </p:nvSpPr>
        <p:spPr>
          <a:xfrm>
            <a:off x="8098625" y="168128"/>
            <a:ext cx="862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fi" sz="1400" u="none" cap="none" strike="noStrike">
                <a:solidFill>
                  <a:srgbClr val="F7A601"/>
                </a:solidFill>
                <a:latin typeface="Calibri"/>
                <a:ea typeface="Calibri"/>
                <a:cs typeface="Calibri"/>
                <a:sym typeface="Calibri"/>
              </a:rPr>
              <a:t>#ATSSTEM</a:t>
            </a:r>
            <a:endParaRPr b="0" sz="1400">
              <a:solidFill>
                <a:srgbClr val="F7A601"/>
              </a:solidFill>
              <a:latin typeface="Calibri"/>
              <a:ea typeface="Calibri"/>
              <a:cs typeface="Calibri"/>
              <a:sym typeface="Calibri"/>
            </a:endParaRPr>
          </a:p>
        </p:txBody>
      </p:sp>
      <p:pic>
        <p:nvPicPr>
          <p:cNvPr id="57" name="Google Shape;57;p13"/>
          <p:cNvPicPr preferRelativeResize="0"/>
          <p:nvPr/>
        </p:nvPicPr>
        <p:blipFill rotWithShape="1">
          <a:blip r:embed="rId1">
            <a:alphaModFix/>
          </a:blip>
          <a:srcRect b="0" l="0" r="0" t="0"/>
          <a:stretch/>
        </p:blipFill>
        <p:spPr>
          <a:xfrm>
            <a:off x="236284" y="4520351"/>
            <a:ext cx="1360073" cy="470024"/>
          </a:xfrm>
          <a:prstGeom prst="rect">
            <a:avLst/>
          </a:prstGeom>
          <a:noFill/>
          <a:ln>
            <a:noFill/>
          </a:ln>
        </p:spPr>
      </p:pic>
      <p:pic>
        <p:nvPicPr>
          <p:cNvPr id="58" name="Google Shape;58;p13"/>
          <p:cNvPicPr preferRelativeResize="0"/>
          <p:nvPr/>
        </p:nvPicPr>
        <p:blipFill rotWithShape="1">
          <a:blip r:embed="rId2">
            <a:alphaModFix/>
          </a:blip>
          <a:srcRect b="0" l="0" r="0" t="0"/>
          <a:stretch/>
        </p:blipFill>
        <p:spPr>
          <a:xfrm>
            <a:off x="0" y="0"/>
            <a:ext cx="9144000" cy="109537"/>
          </a:xfrm>
          <a:prstGeom prst="rect">
            <a:avLst/>
          </a:prstGeom>
          <a:noFill/>
          <a:ln>
            <a:noFill/>
          </a:ln>
        </p:spPr>
      </p:pic>
      <p:pic>
        <p:nvPicPr>
          <p:cNvPr id="59" name="Google Shape;59;p13"/>
          <p:cNvPicPr preferRelativeResize="0"/>
          <p:nvPr/>
        </p:nvPicPr>
        <p:blipFill rotWithShape="1">
          <a:blip r:embed="rId3">
            <a:alphaModFix/>
          </a:blip>
          <a:srcRect b="0" l="0" r="0" t="0"/>
          <a:stretch/>
        </p:blipFill>
        <p:spPr>
          <a:xfrm>
            <a:off x="4118372" y="4667250"/>
            <a:ext cx="907256" cy="200025"/>
          </a:xfrm>
          <a:prstGeom prst="rect">
            <a:avLst/>
          </a:prstGeom>
          <a:noFill/>
          <a:ln>
            <a:noFill/>
          </a:ln>
        </p:spPr>
      </p:pic>
      <p:pic>
        <p:nvPicPr>
          <p:cNvPr id="60" name="Google Shape;60;p13"/>
          <p:cNvPicPr preferRelativeResize="0"/>
          <p:nvPr/>
        </p:nvPicPr>
        <p:blipFill rotWithShape="1">
          <a:blip r:embed="rId4">
            <a:alphaModFix/>
          </a:blip>
          <a:srcRect b="0" l="0" r="0" t="0"/>
          <a:stretch/>
        </p:blipFill>
        <p:spPr>
          <a:xfrm>
            <a:off x="6604446" y="4709013"/>
            <a:ext cx="2230754" cy="9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 Id="rId3" Type="http://schemas.openxmlformats.org/officeDocument/2006/relationships/image" Target="../media/image8.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 Id="rId3" Type="http://schemas.openxmlformats.org/officeDocument/2006/relationships/image" Target="../media/image8.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6.xml"/><Relationship Id="rId3"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7.xml"/><Relationship Id="rId3" Type="http://schemas.openxmlformats.org/officeDocument/2006/relationships/image" Target="../media/image11.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hyperlink" Target="http://www.tippytap.org/video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 Id="rId3" Type="http://schemas.openxmlformats.org/officeDocument/2006/relationships/image" Target="../media/image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 Id="rId3" Type="http://schemas.openxmlformats.org/officeDocument/2006/relationships/image" Target="../media/image8.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5.xml"/><Relationship Id="rId3" Type="http://schemas.openxmlformats.org/officeDocument/2006/relationships/image" Target="../media/image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6.xml"/><Relationship Id="rId3" Type="http://schemas.openxmlformats.org/officeDocument/2006/relationships/image" Target="../media/image9.jpg"/><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 Id="rId3" Type="http://schemas.openxmlformats.org/officeDocument/2006/relationships/image" Target="../media/image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3.xml"/><Relationship Id="rId3" Type="http://schemas.openxmlformats.org/officeDocument/2006/relationships/image" Target="../media/image1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4.xml"/><Relationship Id="rId3" Type="http://schemas.openxmlformats.org/officeDocument/2006/relationships/image" Target="../media/image1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7.xml"/><Relationship Id="rId3" Type="http://schemas.openxmlformats.org/officeDocument/2006/relationships/hyperlink" Target="https://tinkercad.zendesk.com/hc/en-us/articles/226566228-I-m-a-teacher-how-do-I-get-my-students-signed-up-and-approved-"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8.xml"/><Relationship Id="rId3" Type="http://schemas.openxmlformats.org/officeDocument/2006/relationships/image" Target="../media/image8.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99806" y="1155150"/>
            <a:ext cx="84501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201D1E"/>
              </a:buClr>
              <a:buSzPts val="4500"/>
              <a:buFont typeface="Calibri"/>
              <a:buNone/>
            </a:pPr>
            <a:br>
              <a:rPr b="1" lang="fi"/>
            </a:br>
            <a:r>
              <a:rPr b="1" lang="fi"/>
              <a:t>ATS STEM IMPLEMENTATION DESIGN FOR TEACHERS</a:t>
            </a:r>
            <a:endParaRPr b="1"/>
          </a:p>
        </p:txBody>
      </p:sp>
      <p:sp>
        <p:nvSpPr>
          <p:cNvPr id="120" name="Google Shape;120;p23"/>
          <p:cNvSpPr txBox="1"/>
          <p:nvPr>
            <p:ph idx="1" type="subTitle"/>
          </p:nvPr>
        </p:nvSpPr>
        <p:spPr>
          <a:xfrm>
            <a:off x="1143000" y="3010660"/>
            <a:ext cx="6858000" cy="12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1800"/>
              <a:buNone/>
            </a:pPr>
            <a:br>
              <a:rPr lang="fi"/>
            </a:br>
            <a:r>
              <a:rPr lang="fi"/>
              <a:t>WP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p:nvPr/>
        </p:nvSpPr>
        <p:spPr>
          <a:xfrm>
            <a:off x="6171213" y="12868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p:nvPr/>
        </p:nvSpPr>
        <p:spPr>
          <a:xfrm>
            <a:off x="230800" y="164850"/>
            <a:ext cx="2956500" cy="1833000"/>
          </a:xfrm>
          <a:prstGeom prst="roundRect">
            <a:avLst>
              <a:gd fmla="val 16667" name="adj"/>
            </a:avLst>
          </a:prstGeom>
          <a:solidFill>
            <a:srgbClr val="FFFF00"/>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2"/>
          <p:cNvSpPr/>
          <p:nvPr/>
        </p:nvSpPr>
        <p:spPr>
          <a:xfrm>
            <a:off x="593450" y="40575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p:nvPr/>
        </p:nvSpPr>
        <p:spPr>
          <a:xfrm>
            <a:off x="564575" y="323863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 name="Google Shape;202;p32"/>
          <p:cNvCxnSpPr/>
          <p:nvPr/>
        </p:nvCxnSpPr>
        <p:spPr>
          <a:xfrm flipH="1">
            <a:off x="1726100" y="1801825"/>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203" name="Google Shape;203;p32"/>
          <p:cNvSpPr txBox="1"/>
          <p:nvPr/>
        </p:nvSpPr>
        <p:spPr>
          <a:xfrm>
            <a:off x="564575" y="1358150"/>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a:p>
            <a:pPr indent="0" lvl="0" marL="0" rtl="0" algn="l">
              <a:spcBef>
                <a:spcPts val="0"/>
              </a:spcBef>
              <a:spcAft>
                <a:spcPts val="0"/>
              </a:spcAft>
              <a:buNone/>
            </a:pPr>
            <a:r>
              <a:t/>
            </a:r>
            <a:endParaRPr b="1" sz="1200"/>
          </a:p>
        </p:txBody>
      </p:sp>
      <p:sp>
        <p:nvSpPr>
          <p:cNvPr id="204" name="Google Shape;204;p32"/>
          <p:cNvSpPr txBox="1"/>
          <p:nvPr/>
        </p:nvSpPr>
        <p:spPr>
          <a:xfrm>
            <a:off x="618063" y="322187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205" name="Google Shape;205;p32"/>
          <p:cNvCxnSpPr/>
          <p:nvPr/>
        </p:nvCxnSpPr>
        <p:spPr>
          <a:xfrm flipH="1" rot="10800000">
            <a:off x="17371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206" name="Google Shape;206;p32"/>
          <p:cNvSpPr txBox="1"/>
          <p:nvPr/>
        </p:nvSpPr>
        <p:spPr>
          <a:xfrm>
            <a:off x="534625" y="2741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207" name="Google Shape;207;p32"/>
          <p:cNvSpPr txBox="1"/>
          <p:nvPr/>
        </p:nvSpPr>
        <p:spPr>
          <a:xfrm>
            <a:off x="8629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208" name="Google Shape;208;p32"/>
          <p:cNvSpPr/>
          <p:nvPr/>
        </p:nvSpPr>
        <p:spPr>
          <a:xfrm>
            <a:off x="6011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txBox="1"/>
          <p:nvPr/>
        </p:nvSpPr>
        <p:spPr>
          <a:xfrm>
            <a:off x="72251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210" name="Google Shape;210;p32"/>
          <p:cNvSpPr txBox="1"/>
          <p:nvPr/>
        </p:nvSpPr>
        <p:spPr>
          <a:xfrm>
            <a:off x="618063" y="406360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t>success criteria</a:t>
            </a:r>
            <a:endParaRPr b="1" sz="1200"/>
          </a:p>
        </p:txBody>
      </p:sp>
      <p:sp>
        <p:nvSpPr>
          <p:cNvPr id="211" name="Google Shape;211;p32"/>
          <p:cNvSpPr/>
          <p:nvPr/>
        </p:nvSpPr>
        <p:spPr>
          <a:xfrm>
            <a:off x="547613" y="12868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2"/>
          <p:cNvSpPr/>
          <p:nvPr/>
        </p:nvSpPr>
        <p:spPr>
          <a:xfrm>
            <a:off x="5346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32"/>
          <p:cNvCxnSpPr/>
          <p:nvPr/>
        </p:nvCxnSpPr>
        <p:spPr>
          <a:xfrm flipH="1">
            <a:off x="7362700" y="1801825"/>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214" name="Google Shape;214;p32"/>
          <p:cNvCxnSpPr/>
          <p:nvPr/>
        </p:nvCxnSpPr>
        <p:spPr>
          <a:xfrm flipH="1" rot="10800000">
            <a:off x="73737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215" name="Google Shape;215;p32"/>
          <p:cNvSpPr txBox="1"/>
          <p:nvPr/>
        </p:nvSpPr>
        <p:spPr>
          <a:xfrm>
            <a:off x="6171225" y="274163"/>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216" name="Google Shape;216;p32"/>
          <p:cNvSpPr txBox="1"/>
          <p:nvPr/>
        </p:nvSpPr>
        <p:spPr>
          <a:xfrm>
            <a:off x="64995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217" name="Google Shape;217;p32"/>
          <p:cNvSpPr/>
          <p:nvPr/>
        </p:nvSpPr>
        <p:spPr>
          <a:xfrm>
            <a:off x="62377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txBox="1"/>
          <p:nvPr/>
        </p:nvSpPr>
        <p:spPr>
          <a:xfrm>
            <a:off x="635306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219" name="Google Shape;219;p32"/>
          <p:cNvSpPr/>
          <p:nvPr/>
        </p:nvSpPr>
        <p:spPr>
          <a:xfrm>
            <a:off x="61712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txBox="1"/>
          <p:nvPr/>
        </p:nvSpPr>
        <p:spPr>
          <a:xfrm>
            <a:off x="3747775" y="2365000"/>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221" name="Google Shape;221;p32"/>
          <p:cNvSpPr/>
          <p:nvPr/>
        </p:nvSpPr>
        <p:spPr>
          <a:xfrm>
            <a:off x="3419413" y="22937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2"/>
          <p:cNvSpPr/>
          <p:nvPr/>
        </p:nvSpPr>
        <p:spPr>
          <a:xfrm>
            <a:off x="6212600" y="32387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2"/>
          <p:cNvSpPr txBox="1"/>
          <p:nvPr/>
        </p:nvSpPr>
        <p:spPr>
          <a:xfrm>
            <a:off x="6266088" y="32219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224" name="Google Shape;224;p32"/>
          <p:cNvSpPr txBox="1"/>
          <p:nvPr/>
        </p:nvSpPr>
        <p:spPr>
          <a:xfrm>
            <a:off x="586200" y="4581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225" name="Google Shape;225;p32"/>
          <p:cNvSpPr/>
          <p:nvPr/>
        </p:nvSpPr>
        <p:spPr>
          <a:xfrm>
            <a:off x="6252775" y="405782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2"/>
          <p:cNvSpPr txBox="1"/>
          <p:nvPr/>
        </p:nvSpPr>
        <p:spPr>
          <a:xfrm>
            <a:off x="6277388" y="406385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t>success criteria</a:t>
            </a:r>
            <a:endParaRPr b="1" sz="1200"/>
          </a:p>
        </p:txBody>
      </p:sp>
      <p:sp>
        <p:nvSpPr>
          <p:cNvPr id="227" name="Google Shape;227;p32"/>
          <p:cNvSpPr txBox="1"/>
          <p:nvPr/>
        </p:nvSpPr>
        <p:spPr>
          <a:xfrm>
            <a:off x="6245525" y="458193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228" name="Google Shape;228;p32"/>
          <p:cNvSpPr txBox="1"/>
          <p:nvPr/>
        </p:nvSpPr>
        <p:spPr>
          <a:xfrm>
            <a:off x="6130425" y="1271000"/>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22"/>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7" name="Google Shape;1077;p122"/>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1078" name="Google Shape;1078;p122"/>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1079" name="Google Shape;1079;p122"/>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1080" name="Google Shape;1080;p122"/>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1081" name="Google Shape;1081;p122"/>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1082" name="Google Shape;1082;p122"/>
          <p:cNvSpPr/>
          <p:nvPr/>
        </p:nvSpPr>
        <p:spPr>
          <a:xfrm>
            <a:off x="3535279" y="3672970"/>
            <a:ext cx="1178353"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1083" name="Google Shape;1083;p122"/>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1084" name="Google Shape;1084;p122"/>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1085" name="Google Shape;1085;p122"/>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1086" name="Google Shape;1086;p122"/>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1087" name="Google Shape;1087;p122"/>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123"/>
          <p:cNvSpPr txBox="1"/>
          <p:nvPr/>
        </p:nvSpPr>
        <p:spPr>
          <a:xfrm>
            <a:off x="438150" y="463500"/>
            <a:ext cx="85089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0" lvl="0" marL="0" rtl="0" algn="l">
              <a:lnSpc>
                <a:spcPct val="115000"/>
              </a:lnSpc>
              <a:spcBef>
                <a:spcPts val="400"/>
              </a:spcBef>
              <a:spcAft>
                <a:spcPts val="0"/>
              </a:spcAft>
              <a:buNone/>
            </a:pPr>
            <a:r>
              <a:rPr lang="fi">
                <a:solidFill>
                  <a:schemeClr val="dk1"/>
                </a:solidFill>
              </a:rPr>
              <a:t>Teacher pre-prepares a Google Forms questionnaire including the following questions: </a:t>
            </a:r>
            <a:br>
              <a:rPr lang="fi">
                <a:solidFill>
                  <a:schemeClr val="dk1"/>
                </a:solidFill>
              </a:rPr>
            </a:br>
            <a:br>
              <a:rPr lang="fi">
                <a:solidFill>
                  <a:schemeClr val="dk1"/>
                </a:solidFill>
              </a:rPr>
            </a:br>
            <a:endParaRPr>
              <a:solidFill>
                <a:schemeClr val="dk1"/>
              </a:solidFill>
            </a:endParaRPr>
          </a:p>
          <a:p>
            <a:pPr indent="-317500" lvl="0" marL="457200" rtl="0" algn="l">
              <a:lnSpc>
                <a:spcPct val="115000"/>
              </a:lnSpc>
              <a:spcBef>
                <a:spcPts val="0"/>
              </a:spcBef>
              <a:spcAft>
                <a:spcPts val="0"/>
              </a:spcAft>
              <a:buSzPts val="1400"/>
              <a:buChar char="●"/>
            </a:pPr>
            <a:r>
              <a:rPr lang="fi"/>
              <a:t>To what </a:t>
            </a:r>
            <a:r>
              <a:rPr lang="fi">
                <a:solidFill>
                  <a:schemeClr val="dk1"/>
                </a:solidFill>
              </a:rPr>
              <a:t>extent is</a:t>
            </a:r>
            <a:r>
              <a:rPr lang="fi"/>
              <a:t> the solution accurate? </a:t>
            </a:r>
            <a:endParaRPr/>
          </a:p>
          <a:p>
            <a:pPr indent="0" lvl="0" marL="457200" rtl="0" algn="l">
              <a:lnSpc>
                <a:spcPct val="115000"/>
              </a:lnSpc>
              <a:spcBef>
                <a:spcPts val="0"/>
              </a:spcBef>
              <a:spcAft>
                <a:spcPts val="0"/>
              </a:spcAft>
              <a:buNone/>
            </a:pPr>
            <a:r>
              <a:t/>
            </a:r>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What are the possible issues and limitations of the solution?</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317500" lvl="0" marL="457200" rtl="0" algn="l">
              <a:lnSpc>
                <a:spcPct val="115000"/>
              </a:lnSpc>
              <a:spcBef>
                <a:spcPts val="0"/>
              </a:spcBef>
              <a:spcAft>
                <a:spcPts val="0"/>
              </a:spcAft>
              <a:buSzPts val="1400"/>
              <a:buChar char="●"/>
            </a:pPr>
            <a:r>
              <a:rPr lang="fi">
                <a:solidFill>
                  <a:schemeClr val="dk1"/>
                </a:solidFill>
              </a:rPr>
              <a:t>What are the best features of the solution? </a:t>
            </a:r>
            <a:br>
              <a:rPr lang="fi">
                <a:solidFill>
                  <a:schemeClr val="dk1"/>
                </a:solidFill>
              </a:rPr>
            </a:br>
            <a:endParaRPr>
              <a:solidFill>
                <a:schemeClr val="dk1"/>
              </a:solidFill>
            </a:endParaRPr>
          </a:p>
          <a:p>
            <a:pPr indent="0" lvl="0" marL="0" rtl="0" algn="l">
              <a:lnSpc>
                <a:spcPct val="150000"/>
              </a:lnSpc>
              <a:spcBef>
                <a:spcPts val="1200"/>
              </a:spcBef>
              <a:spcAft>
                <a:spcPts val="0"/>
              </a:spcAft>
              <a:buNone/>
            </a:pPr>
            <a:r>
              <a:rPr lang="fi">
                <a:solidFill>
                  <a:schemeClr val="dk1"/>
                </a:solidFill>
              </a:rPr>
              <a:t>Each student answers independently. </a:t>
            </a:r>
            <a:br>
              <a:rPr lang="fi">
                <a:solidFill>
                  <a:schemeClr val="dk1"/>
                </a:solidFill>
              </a:rPr>
            </a:br>
            <a:r>
              <a:rPr lang="fi">
                <a:solidFill>
                  <a:schemeClr val="dk1"/>
                </a:solidFill>
              </a:rPr>
              <a:t>Answering the questionnaire is followed by a group discussion of the topics. </a:t>
            </a: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124"/>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8" name="Google Shape;1098;p124"/>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1099" name="Google Shape;1099;p124"/>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1100" name="Google Shape;1100;p124"/>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1101" name="Google Shape;1101;p124"/>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1102" name="Google Shape;1102;p124"/>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1103" name="Google Shape;1103;p124"/>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1104" name="Google Shape;1104;p124"/>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1105" name="Google Shape;1105;p124"/>
          <p:cNvSpPr/>
          <p:nvPr/>
        </p:nvSpPr>
        <p:spPr>
          <a:xfrm>
            <a:off x="3048025" y="1793973"/>
            <a:ext cx="1178353"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1106" name="Google Shape;1106;p124"/>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1107" name="Google Shape;1107;p124"/>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1108" name="Google Shape;1108;p124"/>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25"/>
          <p:cNvSpPr txBox="1"/>
          <p:nvPr/>
        </p:nvSpPr>
        <p:spPr>
          <a:xfrm>
            <a:off x="214200" y="1092900"/>
            <a:ext cx="8715600" cy="3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Teacher guides student groups to create a class exhibition of their scale models. </a:t>
            </a:r>
            <a:br>
              <a:rPr lang="fi"/>
            </a:br>
            <a:r>
              <a:rPr lang="fi"/>
              <a:t>Along with the scale model, each student group presents: </a:t>
            </a:r>
            <a:br>
              <a:rPr lang="fi"/>
            </a:br>
            <a:br>
              <a:rPr lang="fi"/>
            </a:br>
            <a:endParaRPr/>
          </a:p>
          <a:p>
            <a:pPr indent="-317500" lvl="0" marL="457200" rtl="0" algn="l">
              <a:spcBef>
                <a:spcPts val="0"/>
              </a:spcBef>
              <a:spcAft>
                <a:spcPts val="0"/>
              </a:spcAft>
              <a:buSzPts val="1400"/>
              <a:buChar char="●"/>
            </a:pPr>
            <a:r>
              <a:rPr lang="fi"/>
              <a:t>What problem did we solve? </a:t>
            </a:r>
            <a:br>
              <a:rPr lang="fi"/>
            </a:br>
            <a:endParaRPr/>
          </a:p>
          <a:p>
            <a:pPr indent="-317500" lvl="0" marL="457200" rtl="0" algn="l">
              <a:spcBef>
                <a:spcPts val="0"/>
              </a:spcBef>
              <a:spcAft>
                <a:spcPts val="0"/>
              </a:spcAft>
              <a:buSzPts val="1400"/>
              <a:buChar char="●"/>
            </a:pPr>
            <a:r>
              <a:rPr lang="fi"/>
              <a:t>How does the solution solve the problem?</a:t>
            </a:r>
            <a:br>
              <a:rPr lang="fi"/>
            </a:br>
            <a:endParaRPr/>
          </a:p>
          <a:p>
            <a:pPr indent="-317500" lvl="0" marL="457200" rtl="0" algn="l">
              <a:spcBef>
                <a:spcPts val="0"/>
              </a:spcBef>
              <a:spcAft>
                <a:spcPts val="0"/>
              </a:spcAft>
              <a:buSzPts val="1400"/>
              <a:buChar char="●"/>
            </a:pPr>
            <a:r>
              <a:rPr lang="fi"/>
              <a:t>Who needs to see our work in order for it to make a difference?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26"/>
          <p:cNvSpPr txBox="1"/>
          <p:nvPr/>
        </p:nvSpPr>
        <p:spPr>
          <a:xfrm>
            <a:off x="214200" y="363500"/>
            <a:ext cx="8715600" cy="40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br>
              <a:rPr lang="fi"/>
            </a:br>
            <a:br>
              <a:rPr lang="fi"/>
            </a:br>
            <a:endParaRPr/>
          </a:p>
          <a:p>
            <a:pPr indent="-317500" lvl="0" marL="457200" rtl="0" algn="l">
              <a:spcBef>
                <a:spcPts val="0"/>
              </a:spcBef>
              <a:spcAft>
                <a:spcPts val="0"/>
              </a:spcAft>
              <a:buSzPts val="1400"/>
              <a:buChar char="●"/>
            </a:pPr>
            <a:r>
              <a:rPr lang="fi">
                <a:solidFill>
                  <a:schemeClr val="dk1"/>
                </a:solidFill>
              </a:rPr>
              <a:t>Return to the earlier examples of different group roles: </a:t>
            </a:r>
            <a:br>
              <a:rPr lang="fi">
                <a:solidFill>
                  <a:schemeClr val="dk1"/>
                </a:solidFill>
              </a:rPr>
            </a:br>
            <a:r>
              <a:rPr lang="fi">
                <a:solidFill>
                  <a:schemeClr val="dk1"/>
                </a:solidFill>
              </a:rPr>
              <a:t>encourager, mediator, avoider, critic, freeloader, helper, initiator, leader, clown, organizer, cheerer, creator, dismisser, follower, know-it-all, thinker, etc. </a:t>
            </a:r>
            <a:br>
              <a:rPr lang="fi">
                <a:solidFill>
                  <a:schemeClr val="dk1"/>
                </a:solidFill>
              </a:rPr>
            </a:br>
            <a:br>
              <a:rPr lang="fi">
                <a:solidFill>
                  <a:schemeClr val="dk1"/>
                </a:solidFill>
              </a:rPr>
            </a:br>
            <a:r>
              <a:rPr lang="fi">
                <a:solidFill>
                  <a:schemeClr val="dk1"/>
                </a:solidFill>
              </a:rPr>
              <a:t>Teacher guides student groups to analyze and discuss the roles each member played during the process. </a:t>
            </a:r>
            <a:r>
              <a:rPr lang="fi">
                <a:solidFill>
                  <a:schemeClr val="dk1"/>
                </a:solidFill>
              </a:rPr>
              <a:t>Which roles were the most useful ones while working in a group? Which roles were especially important for the mood and the atmosphere in the group? </a:t>
            </a:r>
            <a:br>
              <a:rPr lang="fi">
                <a:solidFill>
                  <a:schemeClr val="dk1"/>
                </a:solidFill>
              </a:rPr>
            </a:br>
            <a:endParaRPr/>
          </a:p>
          <a:p>
            <a:pPr indent="-317500" lvl="0" marL="457200" rtl="0" algn="l">
              <a:spcBef>
                <a:spcPts val="0"/>
              </a:spcBef>
              <a:spcAft>
                <a:spcPts val="0"/>
              </a:spcAft>
              <a:buSzPts val="1400"/>
              <a:buChar char="●"/>
            </a:pPr>
            <a:r>
              <a:rPr lang="fi">
                <a:solidFill>
                  <a:schemeClr val="dk1"/>
                </a:solidFill>
              </a:rPr>
              <a:t>Return to the Padlet that was produced earlier: </a:t>
            </a:r>
            <a:br>
              <a:rPr lang="fi">
                <a:solidFill>
                  <a:schemeClr val="dk1"/>
                </a:solidFill>
              </a:rPr>
            </a:br>
            <a:r>
              <a:rPr lang="fi">
                <a:solidFill>
                  <a:schemeClr val="dk1"/>
                </a:solidFill>
              </a:rPr>
              <a:t>Teacher guides each student to mark which of the Mediator lines they actually used during the process. If students came up with new Mediator lines, those are to be added to the Padlet as well.</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br>
              <a:rPr lang="fi"/>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 </a:t>
            </a:r>
            <a:endParaRPr/>
          </a:p>
          <a:p>
            <a:pPr indent="0" lvl="0" marL="0" rtl="0" algn="l">
              <a:spcBef>
                <a:spcPts val="0"/>
              </a:spcBef>
              <a:spcAft>
                <a:spcPts val="0"/>
              </a:spcAft>
              <a:buNone/>
            </a:pPr>
            <a:r>
              <a:t/>
            </a:r>
            <a:endParaRPr/>
          </a:p>
          <a:p>
            <a:pPr indent="0" lvl="0" marL="0" rtl="0" algn="l">
              <a:spcBef>
                <a:spcPts val="0"/>
              </a:spcBef>
              <a:spcAft>
                <a:spcPts val="0"/>
              </a:spcAft>
              <a:buNone/>
            </a:pPr>
            <a:r>
              <a:rPr lang="fi"/>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127"/>
          <p:cNvSpPr txBox="1"/>
          <p:nvPr/>
        </p:nvSpPr>
        <p:spPr>
          <a:xfrm>
            <a:off x="193775" y="119625"/>
            <a:ext cx="82131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(only the first lesson is presented in this example)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1124" name="Google Shape;1124;p127"/>
          <p:cNvGraphicFramePr/>
          <p:nvPr/>
        </p:nvGraphicFramePr>
        <p:xfrm>
          <a:off x="193775" y="534625"/>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b="1" lang="fi">
                          <a:latin typeface="Caveat"/>
                          <a:ea typeface="Caveat"/>
                          <a:cs typeface="Caveat"/>
                          <a:sym typeface="Caveat"/>
                        </a:rPr>
                        <a:t>1</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a:solidFill>
                            <a:schemeClr val="dk1"/>
                          </a:solidFill>
                          <a:latin typeface="Caveat"/>
                          <a:ea typeface="Caveat"/>
                          <a:cs typeface="Caveat"/>
                          <a:sym typeface="Caveat"/>
                        </a:rPr>
                        <a:t>2nd of October 2020 at 9am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fi">
                          <a:solidFill>
                            <a:schemeClr val="dk1"/>
                          </a:solidFill>
                          <a:latin typeface="Caveat"/>
                          <a:ea typeface="Caveat"/>
                          <a:cs typeface="Caveat"/>
                          <a:sym typeface="Caveat"/>
                        </a:rPr>
                        <a:t>Discussion on learning intentions, success criteria, and assessment methods</a:t>
                      </a:r>
                      <a:r>
                        <a:rPr b="1" lang="fi">
                          <a:solidFill>
                            <a:schemeClr val="dk1"/>
                          </a:solidFill>
                          <a:latin typeface="Caveat"/>
                          <a:ea typeface="Caveat"/>
                          <a:cs typeface="Caveat"/>
                          <a:sym typeface="Caveat"/>
                        </a:rPr>
                        <a:t> </a:t>
                      </a:r>
                      <a:br>
                        <a:rPr lang="fi">
                          <a:solidFill>
                            <a:schemeClr val="dk1"/>
                          </a:solidFill>
                          <a:latin typeface="Caveat"/>
                          <a:ea typeface="Caveat"/>
                          <a:cs typeface="Caveat"/>
                          <a:sym typeface="Caveat"/>
                        </a:rPr>
                      </a:br>
                      <a:r>
                        <a:rPr lang="fi">
                          <a:solidFill>
                            <a:schemeClr val="dk1"/>
                          </a:solidFill>
                          <a:latin typeface="Caveat"/>
                          <a:ea typeface="Caveat"/>
                          <a:cs typeface="Caveat"/>
                          <a:sym typeface="Caveat"/>
                        </a:rPr>
                        <a:t>Discussion on SDG 11 </a:t>
                      </a:r>
                      <a:br>
                        <a:rPr lang="fi">
                          <a:solidFill>
                            <a:schemeClr val="dk1"/>
                          </a:solidFill>
                          <a:latin typeface="Caveat"/>
                          <a:ea typeface="Caveat"/>
                          <a:cs typeface="Caveat"/>
                          <a:sym typeface="Caveat"/>
                        </a:rPr>
                      </a:br>
                      <a:r>
                        <a:rPr lang="fi">
                          <a:solidFill>
                            <a:schemeClr val="dk1"/>
                          </a:solidFill>
                          <a:latin typeface="Caveat"/>
                          <a:ea typeface="Caveat"/>
                          <a:cs typeface="Caveat"/>
                          <a:sym typeface="Caveat"/>
                        </a:rPr>
                        <a:t>Group role activity</a:t>
                      </a:r>
                      <a:br>
                        <a:rPr lang="fi">
                          <a:solidFill>
                            <a:schemeClr val="dk1"/>
                          </a:solidFill>
                          <a:latin typeface="Caveat"/>
                          <a:ea typeface="Caveat"/>
                          <a:cs typeface="Caveat"/>
                          <a:sym typeface="Caveat"/>
                        </a:rPr>
                      </a:br>
                      <a:r>
                        <a:rPr lang="fi">
                          <a:solidFill>
                            <a:schemeClr val="dk1"/>
                          </a:solidFill>
                          <a:latin typeface="Caveat"/>
                          <a:ea typeface="Caveat"/>
                          <a:cs typeface="Caveat"/>
                          <a:sym typeface="Caveat"/>
                        </a:rPr>
                        <a:t>Defining preliminary problems related to the SDG goal 11</a:t>
                      </a:r>
                      <a:endParaRPr>
                        <a:solidFill>
                          <a:schemeClr val="dk1"/>
                        </a:solidFill>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Step 1  </a:t>
                      </a:r>
                      <a:br>
                        <a:rPr lang="fi">
                          <a:latin typeface="Caveat"/>
                          <a:ea typeface="Caveat"/>
                          <a:cs typeface="Caveat"/>
                          <a:sym typeface="Caveat"/>
                        </a:rPr>
                      </a:br>
                      <a:r>
                        <a:rPr lang="fi">
                          <a:latin typeface="Caveat"/>
                          <a:ea typeface="Caveat"/>
                          <a:cs typeface="Caveat"/>
                          <a:sym typeface="Caveat"/>
                        </a:rPr>
                        <a:t>(</a:t>
                      </a:r>
                      <a:r>
                        <a:rPr lang="fi">
                          <a:solidFill>
                            <a:srgbClr val="000000"/>
                          </a:solidFill>
                          <a:latin typeface="Caveat"/>
                          <a:ea typeface="Caveat"/>
                          <a:cs typeface="Caveat"/>
                          <a:sym typeface="Caveat"/>
                        </a:rPr>
                        <a:t>defining a real world problem related to SDG’s)</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Communication skills, </a:t>
                      </a:r>
                      <a:r>
                        <a:rPr lang="fi">
                          <a:solidFill>
                            <a:schemeClr val="dk1"/>
                          </a:solidFill>
                          <a:latin typeface="Caveat"/>
                          <a:ea typeface="Caveat"/>
                          <a:cs typeface="Caveat"/>
                          <a:sym typeface="Caveat"/>
                        </a:rPr>
                        <a:t>problem-solving skills</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Sharing learning intentions, clarifying success criteria, questioning, classroom discussions, and self-assessment</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Classroom computer and screen, </a:t>
                      </a:r>
                      <a:r>
                        <a:rPr lang="fi">
                          <a:solidFill>
                            <a:schemeClr val="dk1"/>
                          </a:solidFill>
                          <a:latin typeface="Caveat"/>
                          <a:ea typeface="Caveat"/>
                          <a:cs typeface="Caveat"/>
                          <a:sym typeface="Caveat"/>
                        </a:rPr>
                        <a:t>Padlet</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28"/>
          <p:cNvSpPr txBox="1"/>
          <p:nvPr/>
        </p:nvSpPr>
        <p:spPr>
          <a:xfrm>
            <a:off x="250125" y="646850"/>
            <a:ext cx="84120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Checklist for STEM principles</a:t>
            </a:r>
            <a:br>
              <a:rPr b="1" lang="fi" sz="1600">
                <a:solidFill>
                  <a:srgbClr val="701C7F"/>
                </a:solidFill>
              </a:rPr>
            </a:br>
            <a:br>
              <a:rPr b="1" lang="fi">
                <a:solidFill>
                  <a:srgbClr val="201D1E"/>
                </a:solidFill>
              </a:rPr>
            </a:br>
            <a:endParaRPr b="1">
              <a:solidFill>
                <a:srgbClr val="201D1E"/>
              </a:solidFill>
            </a:endParaRPr>
          </a:p>
          <a:p>
            <a:pPr indent="0" lvl="0" marL="0" rtl="0" algn="l">
              <a:spcBef>
                <a:spcPts val="0"/>
              </a:spcBef>
              <a:spcAft>
                <a:spcPts val="0"/>
              </a:spcAft>
              <a:buNone/>
            </a:pPr>
            <a:r>
              <a:t/>
            </a:r>
            <a:endParaRPr b="1"/>
          </a:p>
        </p:txBody>
      </p:sp>
      <p:graphicFrame>
        <p:nvGraphicFramePr>
          <p:cNvPr id="1130" name="Google Shape;1130;p128"/>
          <p:cNvGraphicFramePr/>
          <p:nvPr/>
        </p:nvGraphicFramePr>
        <p:xfrm>
          <a:off x="250125" y="1928600"/>
          <a:ext cx="3000000" cy="3000000"/>
        </p:xfrm>
        <a:graphic>
          <a:graphicData uri="http://schemas.openxmlformats.org/drawingml/2006/table">
            <a:tbl>
              <a:tblPr>
                <a:noFill/>
                <a:tableStyleId>{B5AB57D0-B0EF-4079-A07F-2622CC2B8F0C}</a:tableStyleId>
              </a:tblPr>
              <a:tblGrid>
                <a:gridCol w="1234825"/>
                <a:gridCol w="1234825"/>
                <a:gridCol w="1234825"/>
                <a:gridCol w="1234825"/>
                <a:gridCol w="1234825"/>
                <a:gridCol w="1234825"/>
                <a:gridCol w="1234825"/>
              </a:tblGrid>
              <a:tr h="762000">
                <a:tc>
                  <a:txBody>
                    <a:bodyPr/>
                    <a:lstStyle/>
                    <a:p>
                      <a:pPr indent="0" lvl="0" marL="0" rtl="0" algn="ctr">
                        <a:spcBef>
                          <a:spcPts val="0"/>
                        </a:spcBef>
                        <a:spcAft>
                          <a:spcPts val="0"/>
                        </a:spcAft>
                        <a:buNone/>
                      </a:pPr>
                      <a:r>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Problem Solving Design and Approaches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Disciplinary and Interdisciplinary Knowledge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Engineering Design and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Appropriate Use and Application of Technology</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Real-world   </a:t>
                      </a:r>
                      <a:endParaRPr b="1" sz="1200"/>
                    </a:p>
                    <a:p>
                      <a:pPr indent="0" lvl="0" marL="0" rtl="0" algn="ctr">
                        <a:spcBef>
                          <a:spcPts val="0"/>
                        </a:spcBef>
                        <a:spcAft>
                          <a:spcPts val="0"/>
                        </a:spcAft>
                        <a:buNone/>
                      </a:pPr>
                      <a:r>
                        <a:rPr b="1" lang="fi" sz="1200"/>
                        <a:t>   Contexts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Appropriate Pedagogical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fi" sz="1200"/>
                        <a:t>STEM activity 1</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ctr">
                        <a:spcBef>
                          <a:spcPts val="0"/>
                        </a:spcBef>
                        <a:spcAft>
                          <a:spcPts val="0"/>
                        </a:spcAft>
                        <a:buClr>
                          <a:schemeClr val="dk1"/>
                        </a:buClr>
                        <a:buSzPts val="1100"/>
                        <a:buFont typeface="Arial"/>
                        <a:buNone/>
                      </a:pPr>
                      <a:r>
                        <a:rPr b="1" lang="fi" sz="1200">
                          <a:solidFill>
                            <a:schemeClr val="dk1"/>
                          </a:solidFill>
                        </a:rPr>
                        <a:t>STEM activity 2</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nvSpPr>
        <p:spPr>
          <a:xfrm>
            <a:off x="502525" y="196450"/>
            <a:ext cx="8487600" cy="45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learning intentions </a:t>
            </a:r>
            <a:br>
              <a:rPr b="1" lang="fi" sz="1600">
                <a:solidFill>
                  <a:srgbClr val="701C7F"/>
                </a:solidFill>
              </a:rPr>
            </a:br>
            <a:br>
              <a:rPr b="1" lang="fi" sz="1600">
                <a:solidFill>
                  <a:srgbClr val="701C7F"/>
                </a:solidFill>
              </a:rPr>
            </a:br>
            <a:endParaRPr b="1" sz="1600">
              <a:solidFill>
                <a:srgbClr val="701C7F"/>
              </a:solidFill>
            </a:endParaRPr>
          </a:p>
          <a:p>
            <a:pPr indent="0" lvl="0" marL="0" rtl="0" algn="l">
              <a:spcBef>
                <a:spcPts val="0"/>
              </a:spcBef>
              <a:spcAft>
                <a:spcPts val="0"/>
              </a:spcAft>
              <a:buNone/>
            </a:pPr>
            <a:r>
              <a:rPr b="1" lang="fi"/>
              <a:t>Targeted transversal competencies</a:t>
            </a:r>
            <a:br>
              <a:rPr b="1" lang="fi"/>
            </a:br>
            <a:endParaRPr b="1"/>
          </a:p>
          <a:p>
            <a:pPr indent="-317500" lvl="0" marL="457200" rtl="0" algn="l">
              <a:spcBef>
                <a:spcPts val="0"/>
              </a:spcBef>
              <a:spcAft>
                <a:spcPts val="0"/>
              </a:spcAft>
              <a:buSzPts val="1400"/>
              <a:buChar char="●"/>
            </a:pPr>
            <a:r>
              <a:rPr lang="fi"/>
              <a:t>Define the transversal competency-related learning intentions you will be formatively assessing with a selection of digital tools. </a:t>
            </a:r>
            <a:br>
              <a:rPr lang="fi"/>
            </a:br>
            <a:endParaRPr/>
          </a:p>
          <a:p>
            <a:pPr indent="-317500" lvl="0" marL="457200" rtl="0" algn="l">
              <a:spcBef>
                <a:spcPts val="0"/>
              </a:spcBef>
              <a:spcAft>
                <a:spcPts val="0"/>
              </a:spcAft>
              <a:buSzPts val="1400"/>
              <a:buChar char="●"/>
            </a:pPr>
            <a:r>
              <a:rPr lang="fi"/>
              <a:t>Remember to not only mention the title, eg communication or critical thinking, but in a more detailed way specify what you are expecting the students to learn, and consequently, what is going to be assessed.  </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t>For the best result, it is recommended to choose a moderate amount of targeted transversal competencies (2-3) to be formatively assessed with digital tools. </a:t>
            </a:r>
            <a:endParaRPr/>
          </a:p>
          <a:p>
            <a:pPr indent="0" lvl="0" marL="457200" rtl="0" algn="l">
              <a:spcBef>
                <a:spcPts val="0"/>
              </a:spcBef>
              <a:spcAft>
                <a:spcPts val="0"/>
              </a:spcAft>
              <a:buNone/>
            </a:pPr>
            <a:r>
              <a:t/>
            </a:r>
            <a:endParaRPr/>
          </a:p>
          <a:p>
            <a:pPr indent="0" lvl="0" marL="0" rtl="0" algn="l">
              <a:spcBef>
                <a:spcPts val="0"/>
              </a:spcBef>
              <a:spcAft>
                <a:spcPts val="0"/>
              </a:spcAft>
              <a:buNone/>
            </a:pPr>
            <a:br>
              <a:rPr lang="fi" sz="1200"/>
            </a:br>
            <a:br>
              <a:rPr lang="fi" sz="1200"/>
            </a:br>
            <a:endParaRPr b="1">
              <a:solidFill>
                <a:schemeClr val="dk1"/>
              </a:solidFill>
            </a:endParaRPr>
          </a:p>
          <a:p>
            <a:pPr indent="0" lvl="0" marL="457200" rtl="0" algn="l">
              <a:spcBef>
                <a:spcPts val="0"/>
              </a:spcBef>
              <a:spcAft>
                <a:spcPts val="0"/>
              </a:spcAft>
              <a:buNone/>
            </a:pPr>
            <a:br>
              <a:rPr b="1" lang="fi">
                <a:solidFill>
                  <a:schemeClr val="dk1"/>
                </a:solidFill>
              </a:rPr>
            </a:b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nvSpPr>
        <p:spPr>
          <a:xfrm>
            <a:off x="491725" y="614975"/>
            <a:ext cx="8487600" cy="45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learning intentions </a:t>
            </a:r>
            <a:br>
              <a:rPr b="1" lang="fi" sz="1600">
                <a:solidFill>
                  <a:srgbClr val="701C7F"/>
                </a:solidFill>
              </a:rPr>
            </a:br>
            <a:br>
              <a:rPr b="1" lang="fi" sz="1600">
                <a:solidFill>
                  <a:srgbClr val="701C7F"/>
                </a:solidFill>
              </a:rPr>
            </a:br>
            <a:endParaRPr b="1" sz="1600">
              <a:solidFill>
                <a:srgbClr val="701C7F"/>
              </a:solidFill>
            </a:endParaRPr>
          </a:p>
          <a:p>
            <a:pPr indent="0" lvl="0" marL="0" rtl="0" algn="l">
              <a:spcBef>
                <a:spcPts val="0"/>
              </a:spcBef>
              <a:spcAft>
                <a:spcPts val="0"/>
              </a:spcAft>
              <a:buNone/>
            </a:pPr>
            <a:r>
              <a:rPr b="1" lang="fi"/>
              <a:t>Targeted transversal competencies</a:t>
            </a:r>
            <a:br>
              <a:rPr b="1" lang="fi"/>
            </a:br>
            <a:endParaRPr b="1"/>
          </a:p>
          <a:p>
            <a:pPr indent="-317500" lvl="0" marL="457200" rtl="0" algn="l">
              <a:spcBef>
                <a:spcPts val="0"/>
              </a:spcBef>
              <a:spcAft>
                <a:spcPts val="0"/>
              </a:spcAft>
              <a:buSzPts val="1400"/>
              <a:buChar char="●"/>
            </a:pPr>
            <a:r>
              <a:rPr lang="fi">
                <a:solidFill>
                  <a:schemeClr val="dk1"/>
                </a:solidFill>
              </a:rPr>
              <a:t>Several competencies that can be developed during the activity, however, it is important to carefully specify the targeted transversal competencies that will be formatively assessed with digital tools.</a:t>
            </a:r>
            <a:br>
              <a:rPr lang="fi">
                <a:solidFill>
                  <a:schemeClr val="dk1"/>
                </a:solidFill>
              </a:rPr>
            </a:br>
            <a:endParaRPr/>
          </a:p>
          <a:p>
            <a:pPr indent="-317500" lvl="0" marL="457200" rtl="0" algn="l">
              <a:spcBef>
                <a:spcPts val="0"/>
              </a:spcBef>
              <a:spcAft>
                <a:spcPts val="0"/>
              </a:spcAft>
              <a:buSzPts val="1400"/>
              <a:buChar char="●"/>
            </a:pPr>
            <a:r>
              <a:rPr lang="fi"/>
              <a:t>You can use the analogy of sports to understand this: </a:t>
            </a:r>
            <a:br>
              <a:rPr lang="fi"/>
            </a:br>
            <a:r>
              <a:rPr lang="fi"/>
              <a:t>When assessing a long jump performance, you have the run up, takeoff, flight and landing. When targeting to assess takeoff, a coach will choose an assessment strategy to pay special attention to takeoff. The coach will choose eg to use video program to record the takeoff, in order to analyse it more carefully. The athlete will still perform all the phases of the long jump, but the coach will focus particularly on assessing the takeoff. </a:t>
            </a:r>
            <a:br>
              <a:rPr lang="fi" sz="1200"/>
            </a:br>
            <a:br>
              <a:rPr lang="fi" sz="1200"/>
            </a:br>
            <a:endParaRPr b="1">
              <a:solidFill>
                <a:schemeClr val="dk1"/>
              </a:solidFill>
            </a:endParaRPr>
          </a:p>
          <a:p>
            <a:pPr indent="0" lvl="0" marL="457200" rtl="0" algn="l">
              <a:spcBef>
                <a:spcPts val="0"/>
              </a:spcBef>
              <a:spcAft>
                <a:spcPts val="0"/>
              </a:spcAft>
              <a:buNone/>
            </a:pPr>
            <a:br>
              <a:rPr b="1" lang="fi">
                <a:solidFill>
                  <a:schemeClr val="dk1"/>
                </a:solidFill>
              </a:rPr>
            </a:b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nvSpPr>
        <p:spPr>
          <a:xfrm>
            <a:off x="448500" y="625800"/>
            <a:ext cx="8487600" cy="32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learning intentions </a:t>
            </a:r>
            <a:br>
              <a:rPr b="1" lang="fi" sz="1600">
                <a:solidFill>
                  <a:srgbClr val="701C7F"/>
                </a:solidFill>
              </a:rPr>
            </a:br>
            <a:br>
              <a:rPr b="1" lang="fi" sz="1600">
                <a:solidFill>
                  <a:srgbClr val="701C7F"/>
                </a:solidFill>
              </a:rPr>
            </a:br>
            <a:endParaRPr b="1" sz="1600">
              <a:solidFill>
                <a:srgbClr val="701C7F"/>
              </a:solidFill>
            </a:endParaRPr>
          </a:p>
          <a:p>
            <a:pPr indent="0" lvl="0" marL="0" rtl="0" algn="l">
              <a:spcBef>
                <a:spcPts val="0"/>
              </a:spcBef>
              <a:spcAft>
                <a:spcPts val="0"/>
              </a:spcAft>
              <a:buNone/>
            </a:pPr>
            <a:r>
              <a:rPr b="1" lang="fi"/>
              <a:t>Other learning intentions</a:t>
            </a:r>
            <a:endParaRPr b="1"/>
          </a:p>
          <a:p>
            <a:pPr indent="0" lvl="0" marL="0" rtl="0" algn="l">
              <a:spcBef>
                <a:spcPts val="0"/>
              </a:spcBef>
              <a:spcAft>
                <a:spcPts val="0"/>
              </a:spcAft>
              <a:buNone/>
            </a:pPr>
            <a:br>
              <a:rPr lang="fi"/>
            </a:br>
            <a:endParaRPr/>
          </a:p>
          <a:p>
            <a:pPr indent="-317500" lvl="0" marL="457200" rtl="0" algn="l">
              <a:spcBef>
                <a:spcPts val="0"/>
              </a:spcBef>
              <a:spcAft>
                <a:spcPts val="0"/>
              </a:spcAft>
              <a:buClr>
                <a:schemeClr val="dk1"/>
              </a:buClr>
              <a:buSzPts val="1400"/>
              <a:buChar char="●"/>
            </a:pPr>
            <a:r>
              <a:rPr lang="fi">
                <a:solidFill>
                  <a:schemeClr val="dk1"/>
                </a:solidFill>
              </a:rPr>
              <a:t>Define all other </a:t>
            </a:r>
            <a:r>
              <a:rPr lang="fi">
                <a:solidFill>
                  <a:schemeClr val="dk1"/>
                </a:solidFill>
              </a:rPr>
              <a:t>learning intentions</a:t>
            </a:r>
            <a:r>
              <a:rPr lang="fi">
                <a:solidFill>
                  <a:schemeClr val="dk1"/>
                </a:solidFill>
              </a:rPr>
              <a:t> related to the STEM subjects or competencies. </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SzPts val="1400"/>
              <a:buChar char="●"/>
            </a:pPr>
            <a:r>
              <a:rPr lang="fi"/>
              <a:t>Note that all learning intentions must be communicated in a student-friendly way - it is important that both teachers’ and students understand the learning intentions of the activity. </a:t>
            </a:r>
            <a:br>
              <a:rPr lang="fi"/>
            </a:br>
            <a:br>
              <a:rPr lang="fi"/>
            </a:br>
            <a:endParaRPr b="1">
              <a:solidFill>
                <a:schemeClr val="dk1"/>
              </a:solidFill>
            </a:endParaRPr>
          </a:p>
          <a:p>
            <a:pPr indent="0" lvl="0" marL="457200" rtl="0" algn="l">
              <a:spcBef>
                <a:spcPts val="0"/>
              </a:spcBef>
              <a:spcAft>
                <a:spcPts val="0"/>
              </a:spcAft>
              <a:buNone/>
            </a:pPr>
            <a:br>
              <a:rPr b="1" lang="fi">
                <a:solidFill>
                  <a:schemeClr val="dk1"/>
                </a:solidFill>
              </a:rPr>
            </a:b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p:nvPr/>
        </p:nvSpPr>
        <p:spPr>
          <a:xfrm>
            <a:off x="6171213" y="1146388"/>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6"/>
          <p:cNvSpPr/>
          <p:nvPr/>
        </p:nvSpPr>
        <p:spPr>
          <a:xfrm>
            <a:off x="593450" y="39171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6"/>
          <p:cNvSpPr/>
          <p:nvPr/>
        </p:nvSpPr>
        <p:spPr>
          <a:xfrm>
            <a:off x="564575" y="30981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1" name="Google Shape;251;p36"/>
          <p:cNvCxnSpPr/>
          <p:nvPr/>
        </p:nvCxnSpPr>
        <p:spPr>
          <a:xfrm flipH="1">
            <a:off x="1726100" y="1661350"/>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252" name="Google Shape;252;p36"/>
          <p:cNvSpPr txBox="1"/>
          <p:nvPr/>
        </p:nvSpPr>
        <p:spPr>
          <a:xfrm>
            <a:off x="618063" y="30813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253" name="Google Shape;253;p36"/>
          <p:cNvCxnSpPr/>
          <p:nvPr/>
        </p:nvCxnSpPr>
        <p:spPr>
          <a:xfrm flipH="1" rot="10800000">
            <a:off x="1737188" y="2659538"/>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254" name="Google Shape;254;p36"/>
          <p:cNvSpPr txBox="1"/>
          <p:nvPr/>
        </p:nvSpPr>
        <p:spPr>
          <a:xfrm>
            <a:off x="534625" y="133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255" name="Google Shape;255;p36"/>
          <p:cNvSpPr txBox="1"/>
          <p:nvPr/>
        </p:nvSpPr>
        <p:spPr>
          <a:xfrm>
            <a:off x="862975" y="600450"/>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256" name="Google Shape;256;p36"/>
          <p:cNvSpPr/>
          <p:nvPr/>
        </p:nvSpPr>
        <p:spPr>
          <a:xfrm>
            <a:off x="601113" y="2153288"/>
            <a:ext cx="2290200" cy="509100"/>
          </a:xfrm>
          <a:prstGeom prst="roundRect">
            <a:avLst>
              <a:gd fmla="val 16667" name="adj"/>
            </a:avLst>
          </a:prstGeom>
          <a:solidFill>
            <a:srgbClr val="FFFF00"/>
          </a:solid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6"/>
          <p:cNvSpPr txBox="1"/>
          <p:nvPr/>
        </p:nvSpPr>
        <p:spPr>
          <a:xfrm>
            <a:off x="722513" y="2223165"/>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258" name="Google Shape;258;p36"/>
          <p:cNvSpPr txBox="1"/>
          <p:nvPr/>
        </p:nvSpPr>
        <p:spPr>
          <a:xfrm>
            <a:off x="618063" y="3923133"/>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259" name="Google Shape;259;p36"/>
          <p:cNvSpPr/>
          <p:nvPr/>
        </p:nvSpPr>
        <p:spPr>
          <a:xfrm>
            <a:off x="534613" y="1146388"/>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6"/>
          <p:cNvSpPr/>
          <p:nvPr/>
        </p:nvSpPr>
        <p:spPr>
          <a:xfrm>
            <a:off x="534613" y="5292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 name="Google Shape;261;p36"/>
          <p:cNvCxnSpPr/>
          <p:nvPr/>
        </p:nvCxnSpPr>
        <p:spPr>
          <a:xfrm flipH="1">
            <a:off x="7362700" y="1661350"/>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262" name="Google Shape;262;p36"/>
          <p:cNvCxnSpPr/>
          <p:nvPr/>
        </p:nvCxnSpPr>
        <p:spPr>
          <a:xfrm flipH="1" rot="10800000">
            <a:off x="7373788" y="2659538"/>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263" name="Google Shape;263;p36"/>
          <p:cNvSpPr txBox="1"/>
          <p:nvPr/>
        </p:nvSpPr>
        <p:spPr>
          <a:xfrm>
            <a:off x="6171225" y="133688"/>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264" name="Google Shape;264;p36"/>
          <p:cNvSpPr txBox="1"/>
          <p:nvPr/>
        </p:nvSpPr>
        <p:spPr>
          <a:xfrm>
            <a:off x="6499575" y="600450"/>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265" name="Google Shape;265;p36"/>
          <p:cNvSpPr/>
          <p:nvPr/>
        </p:nvSpPr>
        <p:spPr>
          <a:xfrm>
            <a:off x="6237713" y="2153288"/>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6"/>
          <p:cNvSpPr txBox="1"/>
          <p:nvPr/>
        </p:nvSpPr>
        <p:spPr>
          <a:xfrm>
            <a:off x="6353063" y="2223165"/>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267" name="Google Shape;267;p36"/>
          <p:cNvSpPr/>
          <p:nvPr/>
        </p:nvSpPr>
        <p:spPr>
          <a:xfrm>
            <a:off x="6171213" y="5292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6"/>
          <p:cNvSpPr txBox="1"/>
          <p:nvPr/>
        </p:nvSpPr>
        <p:spPr>
          <a:xfrm>
            <a:off x="3747775" y="2224525"/>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269" name="Google Shape;269;p36"/>
          <p:cNvSpPr/>
          <p:nvPr/>
        </p:nvSpPr>
        <p:spPr>
          <a:xfrm>
            <a:off x="3419413" y="21532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6"/>
          <p:cNvSpPr/>
          <p:nvPr/>
        </p:nvSpPr>
        <p:spPr>
          <a:xfrm>
            <a:off x="6212600" y="309828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6"/>
          <p:cNvSpPr txBox="1"/>
          <p:nvPr/>
        </p:nvSpPr>
        <p:spPr>
          <a:xfrm>
            <a:off x="6266088" y="308152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272" name="Google Shape;272;p36"/>
          <p:cNvSpPr txBox="1"/>
          <p:nvPr/>
        </p:nvSpPr>
        <p:spPr>
          <a:xfrm>
            <a:off x="586200" y="444121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273" name="Google Shape;273;p36"/>
          <p:cNvSpPr/>
          <p:nvPr/>
        </p:nvSpPr>
        <p:spPr>
          <a:xfrm>
            <a:off x="6252775" y="39173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6"/>
          <p:cNvSpPr txBox="1"/>
          <p:nvPr/>
        </p:nvSpPr>
        <p:spPr>
          <a:xfrm>
            <a:off x="6277388" y="3923383"/>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t>success criteria</a:t>
            </a:r>
            <a:endParaRPr b="1" sz="1200"/>
          </a:p>
        </p:txBody>
      </p:sp>
      <p:sp>
        <p:nvSpPr>
          <p:cNvPr id="275" name="Google Shape;275;p36"/>
          <p:cNvSpPr txBox="1"/>
          <p:nvPr/>
        </p:nvSpPr>
        <p:spPr>
          <a:xfrm>
            <a:off x="6245525" y="44414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276" name="Google Shape;276;p36"/>
          <p:cNvSpPr txBox="1"/>
          <p:nvPr/>
        </p:nvSpPr>
        <p:spPr>
          <a:xfrm>
            <a:off x="581525" y="1224925"/>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277" name="Google Shape;277;p36"/>
          <p:cNvSpPr txBox="1"/>
          <p:nvPr/>
        </p:nvSpPr>
        <p:spPr>
          <a:xfrm>
            <a:off x="6130425" y="1130525"/>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7"/>
          <p:cNvSpPr/>
          <p:nvPr/>
        </p:nvSpPr>
        <p:spPr>
          <a:xfrm>
            <a:off x="3982949" y="597854"/>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37"/>
          <p:cNvPicPr preferRelativeResize="0"/>
          <p:nvPr/>
        </p:nvPicPr>
        <p:blipFill>
          <a:blip r:embed="rId3">
            <a:alphaModFix/>
          </a:blip>
          <a:stretch>
            <a:fillRect/>
          </a:stretch>
        </p:blipFill>
        <p:spPr>
          <a:xfrm rot="8076267">
            <a:off x="7456903" y="1010681"/>
            <a:ext cx="357623" cy="405843"/>
          </a:xfrm>
          <a:prstGeom prst="rect">
            <a:avLst/>
          </a:prstGeom>
          <a:noFill/>
          <a:ln>
            <a:noFill/>
          </a:ln>
        </p:spPr>
      </p:pic>
      <p:pic>
        <p:nvPicPr>
          <p:cNvPr id="284" name="Google Shape;284;p37"/>
          <p:cNvPicPr preferRelativeResize="0"/>
          <p:nvPr/>
        </p:nvPicPr>
        <p:blipFill>
          <a:blip r:embed="rId3">
            <a:alphaModFix/>
          </a:blip>
          <a:stretch>
            <a:fillRect/>
          </a:stretch>
        </p:blipFill>
        <p:spPr>
          <a:xfrm rot="-9731519">
            <a:off x="7956104" y="2763878"/>
            <a:ext cx="355597" cy="408129"/>
          </a:xfrm>
          <a:prstGeom prst="rect">
            <a:avLst/>
          </a:prstGeom>
          <a:noFill/>
          <a:ln>
            <a:noFill/>
          </a:ln>
        </p:spPr>
      </p:pic>
      <p:sp>
        <p:nvSpPr>
          <p:cNvPr id="285" name="Google Shape;285;p37"/>
          <p:cNvSpPr/>
          <p:nvPr/>
        </p:nvSpPr>
        <p:spPr>
          <a:xfrm>
            <a:off x="5157381" y="461075"/>
            <a:ext cx="1905042" cy="653795"/>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286" name="Google Shape;286;p37"/>
          <p:cNvSpPr/>
          <p:nvPr/>
        </p:nvSpPr>
        <p:spPr>
          <a:xfrm>
            <a:off x="6897788" y="3647395"/>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287" name="Google Shape;287;p37"/>
          <p:cNvSpPr/>
          <p:nvPr/>
        </p:nvSpPr>
        <p:spPr>
          <a:xfrm>
            <a:off x="7641965" y="1768398"/>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288" name="Google Shape;288;p37"/>
          <p:cNvSpPr/>
          <p:nvPr/>
        </p:nvSpPr>
        <p:spPr>
          <a:xfrm>
            <a:off x="4129579" y="3647395"/>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289" name="Google Shape;289;p37"/>
          <p:cNvPicPr preferRelativeResize="0"/>
          <p:nvPr/>
        </p:nvPicPr>
        <p:blipFill>
          <a:blip r:embed="rId3">
            <a:alphaModFix/>
          </a:blip>
          <a:stretch>
            <a:fillRect/>
          </a:stretch>
        </p:blipFill>
        <p:spPr>
          <a:xfrm rot="-5400000">
            <a:off x="5953512" y="4300866"/>
            <a:ext cx="360083" cy="403034"/>
          </a:xfrm>
          <a:prstGeom prst="rect">
            <a:avLst/>
          </a:prstGeom>
          <a:noFill/>
          <a:ln>
            <a:noFill/>
          </a:ln>
        </p:spPr>
      </p:pic>
      <p:sp>
        <p:nvSpPr>
          <p:cNvPr id="290" name="Google Shape;290;p37"/>
          <p:cNvSpPr/>
          <p:nvPr/>
        </p:nvSpPr>
        <p:spPr>
          <a:xfrm>
            <a:off x="3642325" y="1768398"/>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chemeClr val="dk1"/>
                </a:solidFill>
              </a:rPr>
              <a:t>Discussing</a:t>
            </a:r>
            <a:r>
              <a:rPr b="1" lang="fi" sz="1200">
                <a:solidFill>
                  <a:srgbClr val="000000"/>
                </a:solidFill>
              </a:rPr>
              <a:t> solution(s)</a:t>
            </a:r>
            <a:endParaRPr sz="1200"/>
          </a:p>
        </p:txBody>
      </p:sp>
      <p:pic>
        <p:nvPicPr>
          <p:cNvPr id="291" name="Google Shape;291;p37"/>
          <p:cNvPicPr preferRelativeResize="0"/>
          <p:nvPr/>
        </p:nvPicPr>
        <p:blipFill>
          <a:blip r:embed="rId3">
            <a:alphaModFix/>
          </a:blip>
          <a:stretch>
            <a:fillRect/>
          </a:stretch>
        </p:blipFill>
        <p:spPr>
          <a:xfrm rot="-674419">
            <a:off x="3827654" y="2758522"/>
            <a:ext cx="370792" cy="418858"/>
          </a:xfrm>
          <a:prstGeom prst="rect">
            <a:avLst/>
          </a:prstGeom>
          <a:noFill/>
          <a:ln>
            <a:noFill/>
          </a:ln>
        </p:spPr>
      </p:pic>
      <p:pic>
        <p:nvPicPr>
          <p:cNvPr id="292" name="Google Shape;292;p37"/>
          <p:cNvPicPr preferRelativeResize="0"/>
          <p:nvPr/>
        </p:nvPicPr>
        <p:blipFill>
          <a:blip r:embed="rId3">
            <a:alphaModFix/>
          </a:blip>
          <a:stretch>
            <a:fillRect/>
          </a:stretch>
        </p:blipFill>
        <p:spPr>
          <a:xfrm rot="2723744">
            <a:off x="4405287" y="1010680"/>
            <a:ext cx="357622" cy="405846"/>
          </a:xfrm>
          <a:prstGeom prst="rect">
            <a:avLst/>
          </a:prstGeom>
          <a:noFill/>
          <a:ln>
            <a:noFill/>
          </a:ln>
        </p:spPr>
      </p:pic>
      <p:sp>
        <p:nvSpPr>
          <p:cNvPr id="293" name="Google Shape;293;p37"/>
          <p:cNvSpPr txBox="1"/>
          <p:nvPr/>
        </p:nvSpPr>
        <p:spPr>
          <a:xfrm>
            <a:off x="89425" y="409925"/>
            <a:ext cx="41463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STEM activity</a:t>
            </a:r>
            <a:br>
              <a:rPr b="1" lang="fi" sz="1200">
                <a:solidFill>
                  <a:srgbClr val="000000"/>
                </a:solidFill>
              </a:rPr>
            </a:br>
            <a:br>
              <a:rPr b="1" lang="fi" sz="1200">
                <a:solidFill>
                  <a:srgbClr val="000000"/>
                </a:solidFill>
              </a:rPr>
            </a:br>
            <a:r>
              <a:rPr b="1" lang="fi" sz="1200">
                <a:solidFill>
                  <a:srgbClr val="000000"/>
                </a:solidFill>
              </a:rPr>
              <a:t>The activity must follow the steps presented </a:t>
            </a:r>
            <a:r>
              <a:rPr b="1" lang="fi" sz="1200"/>
              <a:t>here.</a:t>
            </a:r>
            <a:r>
              <a:rPr b="1" lang="fi" sz="1200">
                <a:solidFill>
                  <a:srgbClr val="000000"/>
                </a:solidFill>
              </a:rPr>
              <a:t> </a:t>
            </a:r>
            <a:endParaRPr b="1" sz="1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nvSpPr>
        <p:spPr>
          <a:xfrm>
            <a:off x="524325" y="636050"/>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Defining a real world problem related to SDG’s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rtl="0" algn="l">
              <a:spcBef>
                <a:spcPts val="0"/>
              </a:spcBef>
              <a:spcAft>
                <a:spcPts val="0"/>
              </a:spcAft>
              <a:buSzPts val="1400"/>
              <a:buChar char="●"/>
            </a:pPr>
            <a:r>
              <a:rPr b="1" lang="fi"/>
              <a:t>Introduce the United Nation Sustainable Development Goals to the students. </a:t>
            </a:r>
            <a:br>
              <a:rPr b="1" lang="fi" sz="4000">
                <a:solidFill>
                  <a:schemeClr val="dk1"/>
                </a:solidFill>
                <a:latin typeface="Calibri"/>
                <a:ea typeface="Calibri"/>
                <a:cs typeface="Calibri"/>
                <a:sym typeface="Calibri"/>
              </a:rPr>
            </a:br>
            <a:endParaRPr b="1">
              <a:solidFill>
                <a:srgbClr val="201D1E"/>
              </a:solidFill>
            </a:endParaRPr>
          </a:p>
          <a:p>
            <a:pPr indent="0" lvl="0" marL="457200" rtl="0" algn="l">
              <a:spcBef>
                <a:spcPts val="0"/>
              </a:spcBef>
              <a:spcAft>
                <a:spcPts val="0"/>
              </a:spcAft>
              <a:buNone/>
            </a:pPr>
            <a:r>
              <a:rPr b="1" lang="fi">
                <a:solidFill>
                  <a:srgbClr val="201D1E"/>
                </a:solidFill>
              </a:rPr>
              <a:t>What</a:t>
            </a:r>
            <a:r>
              <a:rPr lang="fi">
                <a:solidFill>
                  <a:srgbClr val="201D1E"/>
                </a:solidFill>
              </a:rPr>
              <a:t>: the goals of sustainable development. All goals are important and interconnected. In other words, one goal cannot be achieved without another.</a:t>
            </a:r>
            <a:endParaRPr>
              <a:solidFill>
                <a:srgbClr val="201D1E"/>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01D1E"/>
              </a:solidFill>
            </a:endParaRPr>
          </a:p>
          <a:p>
            <a:pPr indent="0" lvl="0" marL="457200" rtl="0" algn="l">
              <a:lnSpc>
                <a:spcPct val="115000"/>
              </a:lnSpc>
              <a:spcBef>
                <a:spcPts val="0"/>
              </a:spcBef>
              <a:spcAft>
                <a:spcPts val="0"/>
              </a:spcAft>
              <a:buClr>
                <a:schemeClr val="dk1"/>
              </a:buClr>
              <a:buSzPts val="1100"/>
              <a:buFont typeface="Arial"/>
              <a:buNone/>
            </a:pPr>
            <a:r>
              <a:rPr b="1" lang="fi">
                <a:solidFill>
                  <a:srgbClr val="201D1E"/>
                </a:solidFill>
              </a:rPr>
              <a:t>Who</a:t>
            </a:r>
            <a:r>
              <a:rPr lang="fi">
                <a:solidFill>
                  <a:srgbClr val="201D1E"/>
                </a:solidFill>
              </a:rPr>
              <a:t>: Goals are relevant for all of us: countries, municipalities, businesses, schools, you and me. Everyone can participate with their choices and by disseminating information about the goals and by promoting political decision making as a way to a better future.</a:t>
            </a:r>
            <a:endParaRPr>
              <a:solidFill>
                <a:srgbClr val="201D1E"/>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201D1E"/>
              </a:solidFill>
            </a:endParaRPr>
          </a:p>
          <a:p>
            <a:pPr indent="0" lvl="0" marL="457200" marR="38100" rtl="0" algn="l">
              <a:lnSpc>
                <a:spcPct val="128571"/>
              </a:lnSpc>
              <a:spcBef>
                <a:spcPts val="0"/>
              </a:spcBef>
              <a:spcAft>
                <a:spcPts val="0"/>
              </a:spcAft>
              <a:buNone/>
            </a:pPr>
            <a:r>
              <a:rPr b="1" lang="fi">
                <a:solidFill>
                  <a:srgbClr val="201D1E"/>
                </a:solidFill>
              </a:rPr>
              <a:t>Why</a:t>
            </a:r>
            <a:r>
              <a:rPr lang="fi">
                <a:solidFill>
                  <a:srgbClr val="201D1E"/>
                </a:solidFill>
              </a:rPr>
              <a:t>: to make the world a better place for us all, acknowledging points of view of environment, human rights and economic. </a:t>
            </a:r>
            <a:endParaRPr>
              <a:solidFill>
                <a:srgbClr val="201D1E"/>
              </a:solidFill>
            </a:endParaRPr>
          </a:p>
          <a:p>
            <a:pPr indent="0" lvl="0" marL="457200" marR="38100" rtl="0" algn="l">
              <a:lnSpc>
                <a:spcPct val="128571"/>
              </a:lnSpc>
              <a:spcBef>
                <a:spcPts val="0"/>
              </a:spcBef>
              <a:spcAft>
                <a:spcPts val="0"/>
              </a:spcAft>
              <a:buNone/>
            </a:pPr>
            <a:r>
              <a:t/>
            </a:r>
            <a:endParaRPr>
              <a:solidFill>
                <a:srgbClr val="201D1E"/>
              </a:solidFill>
            </a:endParaRPr>
          </a:p>
          <a:p>
            <a:pPr indent="-317500" lvl="0" marL="457200" marR="38100" rtl="0" algn="l">
              <a:lnSpc>
                <a:spcPct val="128571"/>
              </a:lnSpc>
              <a:spcBef>
                <a:spcPts val="0"/>
              </a:spcBef>
              <a:spcAft>
                <a:spcPts val="0"/>
              </a:spcAft>
              <a:buClr>
                <a:srgbClr val="201D1E"/>
              </a:buClr>
              <a:buSzPts val="1400"/>
              <a:buChar char="●"/>
            </a:pPr>
            <a:r>
              <a:rPr b="1" lang="fi">
                <a:solidFill>
                  <a:srgbClr val="201D1E"/>
                </a:solidFill>
              </a:rPr>
              <a:t>Decide the SDG goals you are going to pay special attention to in this activity. </a:t>
            </a:r>
            <a:endParaRPr b="1">
              <a:solidFill>
                <a:srgbClr val="201D1E"/>
              </a:solidFill>
            </a:endParaRPr>
          </a:p>
          <a:p>
            <a:pPr indent="0" lvl="0" marL="0" rtl="0" algn="l">
              <a:spcBef>
                <a:spcPts val="0"/>
              </a:spcBef>
              <a:spcAft>
                <a:spcPts val="0"/>
              </a:spcAft>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9"/>
          <p:cNvPicPr preferRelativeResize="0"/>
          <p:nvPr/>
        </p:nvPicPr>
        <p:blipFill>
          <a:blip r:embed="rId3">
            <a:alphaModFix/>
          </a:blip>
          <a:stretch>
            <a:fillRect/>
          </a:stretch>
        </p:blipFill>
        <p:spPr>
          <a:xfrm>
            <a:off x="152400" y="319649"/>
            <a:ext cx="7832999" cy="3991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p:nvPr/>
        </p:nvSpPr>
        <p:spPr>
          <a:xfrm>
            <a:off x="3982949" y="597854"/>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40"/>
          <p:cNvPicPr preferRelativeResize="0"/>
          <p:nvPr/>
        </p:nvPicPr>
        <p:blipFill>
          <a:blip r:embed="rId3">
            <a:alphaModFix/>
          </a:blip>
          <a:stretch>
            <a:fillRect/>
          </a:stretch>
        </p:blipFill>
        <p:spPr>
          <a:xfrm rot="8076267">
            <a:off x="7456903" y="1010681"/>
            <a:ext cx="357623" cy="405843"/>
          </a:xfrm>
          <a:prstGeom prst="rect">
            <a:avLst/>
          </a:prstGeom>
          <a:noFill/>
          <a:ln>
            <a:noFill/>
          </a:ln>
        </p:spPr>
      </p:pic>
      <p:pic>
        <p:nvPicPr>
          <p:cNvPr id="310" name="Google Shape;310;p40"/>
          <p:cNvPicPr preferRelativeResize="0"/>
          <p:nvPr/>
        </p:nvPicPr>
        <p:blipFill>
          <a:blip r:embed="rId3">
            <a:alphaModFix/>
          </a:blip>
          <a:stretch>
            <a:fillRect/>
          </a:stretch>
        </p:blipFill>
        <p:spPr>
          <a:xfrm rot="-9731519">
            <a:off x="7956104" y="2763878"/>
            <a:ext cx="355597" cy="408129"/>
          </a:xfrm>
          <a:prstGeom prst="rect">
            <a:avLst/>
          </a:prstGeom>
          <a:noFill/>
          <a:ln>
            <a:noFill/>
          </a:ln>
        </p:spPr>
      </p:pic>
      <p:sp>
        <p:nvSpPr>
          <p:cNvPr id="311" name="Google Shape;311;p40"/>
          <p:cNvSpPr/>
          <p:nvPr/>
        </p:nvSpPr>
        <p:spPr>
          <a:xfrm>
            <a:off x="5157381" y="461075"/>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312" name="Google Shape;312;p40"/>
          <p:cNvSpPr/>
          <p:nvPr/>
        </p:nvSpPr>
        <p:spPr>
          <a:xfrm>
            <a:off x="6897788" y="3647395"/>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313" name="Google Shape;313;p40"/>
          <p:cNvSpPr/>
          <p:nvPr/>
        </p:nvSpPr>
        <p:spPr>
          <a:xfrm>
            <a:off x="7641965" y="1768398"/>
            <a:ext cx="1089035"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314" name="Google Shape;314;p40"/>
          <p:cNvSpPr/>
          <p:nvPr/>
        </p:nvSpPr>
        <p:spPr>
          <a:xfrm>
            <a:off x="4129579" y="3647395"/>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315" name="Google Shape;315;p40"/>
          <p:cNvPicPr preferRelativeResize="0"/>
          <p:nvPr/>
        </p:nvPicPr>
        <p:blipFill>
          <a:blip r:embed="rId3">
            <a:alphaModFix/>
          </a:blip>
          <a:stretch>
            <a:fillRect/>
          </a:stretch>
        </p:blipFill>
        <p:spPr>
          <a:xfrm rot="-5400000">
            <a:off x="5953512" y="4300866"/>
            <a:ext cx="360083" cy="403034"/>
          </a:xfrm>
          <a:prstGeom prst="rect">
            <a:avLst/>
          </a:prstGeom>
          <a:noFill/>
          <a:ln>
            <a:noFill/>
          </a:ln>
        </p:spPr>
      </p:pic>
      <p:sp>
        <p:nvSpPr>
          <p:cNvPr id="316" name="Google Shape;316;p40"/>
          <p:cNvSpPr/>
          <p:nvPr/>
        </p:nvSpPr>
        <p:spPr>
          <a:xfrm>
            <a:off x="3642325" y="1768398"/>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chemeClr val="dk1"/>
                </a:solidFill>
              </a:rPr>
              <a:t>Discussing</a:t>
            </a:r>
            <a:r>
              <a:rPr b="1" lang="fi" sz="1200">
                <a:solidFill>
                  <a:srgbClr val="000000"/>
                </a:solidFill>
              </a:rPr>
              <a:t> solution(s)</a:t>
            </a:r>
            <a:endParaRPr sz="1200"/>
          </a:p>
        </p:txBody>
      </p:sp>
      <p:pic>
        <p:nvPicPr>
          <p:cNvPr id="317" name="Google Shape;317;p40"/>
          <p:cNvPicPr preferRelativeResize="0"/>
          <p:nvPr/>
        </p:nvPicPr>
        <p:blipFill>
          <a:blip r:embed="rId3">
            <a:alphaModFix/>
          </a:blip>
          <a:stretch>
            <a:fillRect/>
          </a:stretch>
        </p:blipFill>
        <p:spPr>
          <a:xfrm rot="-674419">
            <a:off x="3827654" y="2758522"/>
            <a:ext cx="370792" cy="418858"/>
          </a:xfrm>
          <a:prstGeom prst="rect">
            <a:avLst/>
          </a:prstGeom>
          <a:noFill/>
          <a:ln>
            <a:noFill/>
          </a:ln>
        </p:spPr>
      </p:pic>
      <p:pic>
        <p:nvPicPr>
          <p:cNvPr id="318" name="Google Shape;318;p40"/>
          <p:cNvPicPr preferRelativeResize="0"/>
          <p:nvPr/>
        </p:nvPicPr>
        <p:blipFill>
          <a:blip r:embed="rId3">
            <a:alphaModFix/>
          </a:blip>
          <a:stretch>
            <a:fillRect/>
          </a:stretch>
        </p:blipFill>
        <p:spPr>
          <a:xfrm rot="2723744">
            <a:off x="4405287" y="1010680"/>
            <a:ext cx="357622" cy="405846"/>
          </a:xfrm>
          <a:prstGeom prst="rect">
            <a:avLst/>
          </a:prstGeom>
          <a:noFill/>
          <a:ln>
            <a:noFill/>
          </a:ln>
        </p:spPr>
      </p:pic>
      <p:sp>
        <p:nvSpPr>
          <p:cNvPr id="319" name="Google Shape;319;p40"/>
          <p:cNvSpPr txBox="1"/>
          <p:nvPr/>
        </p:nvSpPr>
        <p:spPr>
          <a:xfrm>
            <a:off x="89425" y="409925"/>
            <a:ext cx="41463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STEM activity</a:t>
            </a:r>
            <a:br>
              <a:rPr b="1" lang="fi" sz="1200">
                <a:solidFill>
                  <a:srgbClr val="000000"/>
                </a:solidFill>
              </a:rPr>
            </a:br>
            <a:br>
              <a:rPr b="1" lang="fi" sz="1200">
                <a:solidFill>
                  <a:srgbClr val="000000"/>
                </a:solidFill>
              </a:rPr>
            </a:br>
            <a:r>
              <a:rPr b="1" lang="fi" sz="1200">
                <a:solidFill>
                  <a:srgbClr val="000000"/>
                </a:solidFill>
              </a:rPr>
              <a:t>The activity must follow the steps presented </a:t>
            </a:r>
            <a:r>
              <a:rPr b="1" lang="fi" sz="1200"/>
              <a:t>here.</a:t>
            </a:r>
            <a:r>
              <a:rPr b="1" lang="fi" sz="1200">
                <a:solidFill>
                  <a:srgbClr val="000000"/>
                </a:solidFill>
              </a:rPr>
              <a:t> </a:t>
            </a:r>
            <a:endParaRPr b="1" sz="1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nvSpPr>
        <p:spPr>
          <a:xfrm>
            <a:off x="524325" y="744100"/>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Finding solutions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marR="38100" rtl="0" algn="l">
              <a:lnSpc>
                <a:spcPct val="128571"/>
              </a:lnSpc>
              <a:spcBef>
                <a:spcPts val="0"/>
              </a:spcBef>
              <a:spcAft>
                <a:spcPts val="0"/>
              </a:spcAft>
              <a:buClr>
                <a:srgbClr val="201D1E"/>
              </a:buClr>
              <a:buSzPts val="1400"/>
              <a:buChar char="●"/>
            </a:pPr>
            <a:r>
              <a:rPr b="1" lang="fi">
                <a:solidFill>
                  <a:srgbClr val="201D1E"/>
                </a:solidFill>
              </a:rPr>
              <a:t>Design how the students will be guided to find solutions to real world problems related to the SDGs.    </a:t>
            </a:r>
            <a:endParaRPr b="1">
              <a:solidFill>
                <a:srgbClr val="201D1E"/>
              </a:solidFill>
            </a:endParaRPr>
          </a:p>
          <a:p>
            <a:pPr indent="0" lvl="0" marL="0" rtl="0" algn="l">
              <a:spcBef>
                <a:spcPts val="0"/>
              </a:spcBef>
              <a:spcAft>
                <a:spcPts val="0"/>
              </a:spcAft>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Firstly, </a:t>
            </a:r>
            <a:br>
              <a:rPr b="1" lang="fi" sz="2800">
                <a:solidFill>
                  <a:srgbClr val="701C7F"/>
                </a:solidFill>
              </a:rPr>
            </a:br>
            <a:r>
              <a:rPr b="1" lang="fi" sz="2800">
                <a:solidFill>
                  <a:srgbClr val="701C7F"/>
                </a:solidFill>
              </a:rPr>
              <a:t>you need to know the starting point.</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2"/>
          <p:cNvSpPr/>
          <p:nvPr/>
        </p:nvSpPr>
        <p:spPr>
          <a:xfrm>
            <a:off x="3982949" y="597854"/>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0" name="Google Shape;330;p42"/>
          <p:cNvPicPr preferRelativeResize="0"/>
          <p:nvPr/>
        </p:nvPicPr>
        <p:blipFill>
          <a:blip r:embed="rId3">
            <a:alphaModFix/>
          </a:blip>
          <a:stretch>
            <a:fillRect/>
          </a:stretch>
        </p:blipFill>
        <p:spPr>
          <a:xfrm rot="8076267">
            <a:off x="7456903" y="1010681"/>
            <a:ext cx="357623" cy="405843"/>
          </a:xfrm>
          <a:prstGeom prst="rect">
            <a:avLst/>
          </a:prstGeom>
          <a:noFill/>
          <a:ln>
            <a:noFill/>
          </a:ln>
        </p:spPr>
      </p:pic>
      <p:pic>
        <p:nvPicPr>
          <p:cNvPr id="331" name="Google Shape;331;p42"/>
          <p:cNvPicPr preferRelativeResize="0"/>
          <p:nvPr/>
        </p:nvPicPr>
        <p:blipFill>
          <a:blip r:embed="rId3">
            <a:alphaModFix/>
          </a:blip>
          <a:stretch>
            <a:fillRect/>
          </a:stretch>
        </p:blipFill>
        <p:spPr>
          <a:xfrm rot="-9731519">
            <a:off x="7956104" y="2763878"/>
            <a:ext cx="355597" cy="408129"/>
          </a:xfrm>
          <a:prstGeom prst="rect">
            <a:avLst/>
          </a:prstGeom>
          <a:noFill/>
          <a:ln>
            <a:noFill/>
          </a:ln>
        </p:spPr>
      </p:pic>
      <p:sp>
        <p:nvSpPr>
          <p:cNvPr id="332" name="Google Shape;332;p42"/>
          <p:cNvSpPr/>
          <p:nvPr/>
        </p:nvSpPr>
        <p:spPr>
          <a:xfrm>
            <a:off x="5157381" y="461075"/>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333" name="Google Shape;333;p42"/>
          <p:cNvSpPr/>
          <p:nvPr/>
        </p:nvSpPr>
        <p:spPr>
          <a:xfrm>
            <a:off x="6897788" y="3647395"/>
            <a:ext cx="1283210"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334" name="Google Shape;334;p42"/>
          <p:cNvSpPr/>
          <p:nvPr/>
        </p:nvSpPr>
        <p:spPr>
          <a:xfrm>
            <a:off x="7641965" y="1768398"/>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335" name="Google Shape;335;p42"/>
          <p:cNvSpPr/>
          <p:nvPr/>
        </p:nvSpPr>
        <p:spPr>
          <a:xfrm>
            <a:off x="4129579" y="3647395"/>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336" name="Google Shape;336;p42"/>
          <p:cNvPicPr preferRelativeResize="0"/>
          <p:nvPr/>
        </p:nvPicPr>
        <p:blipFill>
          <a:blip r:embed="rId3">
            <a:alphaModFix/>
          </a:blip>
          <a:stretch>
            <a:fillRect/>
          </a:stretch>
        </p:blipFill>
        <p:spPr>
          <a:xfrm rot="-5400000">
            <a:off x="5953512" y="4300866"/>
            <a:ext cx="360083" cy="403034"/>
          </a:xfrm>
          <a:prstGeom prst="rect">
            <a:avLst/>
          </a:prstGeom>
          <a:noFill/>
          <a:ln>
            <a:noFill/>
          </a:ln>
        </p:spPr>
      </p:pic>
      <p:sp>
        <p:nvSpPr>
          <p:cNvPr id="337" name="Google Shape;337;p42"/>
          <p:cNvSpPr/>
          <p:nvPr/>
        </p:nvSpPr>
        <p:spPr>
          <a:xfrm>
            <a:off x="3642325" y="1768398"/>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chemeClr val="dk1"/>
                </a:solidFill>
              </a:rPr>
              <a:t>Discussing</a:t>
            </a:r>
            <a:r>
              <a:rPr b="1" lang="fi" sz="1200">
                <a:solidFill>
                  <a:srgbClr val="000000"/>
                </a:solidFill>
              </a:rPr>
              <a:t> solution(s)</a:t>
            </a:r>
            <a:endParaRPr sz="1200"/>
          </a:p>
        </p:txBody>
      </p:sp>
      <p:pic>
        <p:nvPicPr>
          <p:cNvPr id="338" name="Google Shape;338;p42"/>
          <p:cNvPicPr preferRelativeResize="0"/>
          <p:nvPr/>
        </p:nvPicPr>
        <p:blipFill>
          <a:blip r:embed="rId3">
            <a:alphaModFix/>
          </a:blip>
          <a:stretch>
            <a:fillRect/>
          </a:stretch>
        </p:blipFill>
        <p:spPr>
          <a:xfrm rot="-674419">
            <a:off x="3827654" y="2758522"/>
            <a:ext cx="370792" cy="418858"/>
          </a:xfrm>
          <a:prstGeom prst="rect">
            <a:avLst/>
          </a:prstGeom>
          <a:noFill/>
          <a:ln>
            <a:noFill/>
          </a:ln>
        </p:spPr>
      </p:pic>
      <p:pic>
        <p:nvPicPr>
          <p:cNvPr id="339" name="Google Shape;339;p42"/>
          <p:cNvPicPr preferRelativeResize="0"/>
          <p:nvPr/>
        </p:nvPicPr>
        <p:blipFill>
          <a:blip r:embed="rId3">
            <a:alphaModFix/>
          </a:blip>
          <a:stretch>
            <a:fillRect/>
          </a:stretch>
        </p:blipFill>
        <p:spPr>
          <a:xfrm rot="2723744">
            <a:off x="4405287" y="1010680"/>
            <a:ext cx="357622" cy="405846"/>
          </a:xfrm>
          <a:prstGeom prst="rect">
            <a:avLst/>
          </a:prstGeom>
          <a:noFill/>
          <a:ln>
            <a:noFill/>
          </a:ln>
        </p:spPr>
      </p:pic>
      <p:sp>
        <p:nvSpPr>
          <p:cNvPr id="340" name="Google Shape;340;p42"/>
          <p:cNvSpPr txBox="1"/>
          <p:nvPr/>
        </p:nvSpPr>
        <p:spPr>
          <a:xfrm>
            <a:off x="89425" y="409925"/>
            <a:ext cx="41463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STEM activity</a:t>
            </a:r>
            <a:br>
              <a:rPr b="1" lang="fi" sz="1200">
                <a:solidFill>
                  <a:srgbClr val="000000"/>
                </a:solidFill>
              </a:rPr>
            </a:br>
            <a:br>
              <a:rPr b="1" lang="fi" sz="1200">
                <a:solidFill>
                  <a:srgbClr val="000000"/>
                </a:solidFill>
              </a:rPr>
            </a:br>
            <a:r>
              <a:rPr b="1" lang="fi" sz="1200">
                <a:solidFill>
                  <a:srgbClr val="000000"/>
                </a:solidFill>
              </a:rPr>
              <a:t>The activity must follow the steps presented </a:t>
            </a:r>
            <a:r>
              <a:rPr b="1" lang="fi" sz="1200"/>
              <a:t>here.</a:t>
            </a:r>
            <a:r>
              <a:rPr b="1" lang="fi" sz="1200">
                <a:solidFill>
                  <a:srgbClr val="000000"/>
                </a:solidFill>
              </a:rPr>
              <a:t> </a:t>
            </a:r>
            <a:endParaRPr b="1" sz="12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nvSpPr>
        <p:spPr>
          <a:xfrm>
            <a:off x="524325" y="744100"/>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Trialing solutions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marR="38100" rtl="0" algn="l">
              <a:lnSpc>
                <a:spcPct val="128571"/>
              </a:lnSpc>
              <a:spcBef>
                <a:spcPts val="0"/>
              </a:spcBef>
              <a:spcAft>
                <a:spcPts val="0"/>
              </a:spcAft>
              <a:buClr>
                <a:srgbClr val="201D1E"/>
              </a:buClr>
              <a:buSzPts val="1400"/>
              <a:buChar char="●"/>
            </a:pPr>
            <a:r>
              <a:rPr b="1" lang="fi">
                <a:solidFill>
                  <a:srgbClr val="201D1E"/>
                </a:solidFill>
              </a:rPr>
              <a:t>Design how the students will be guided to trial the solutions they have developed. </a:t>
            </a:r>
            <a:endParaRPr b="1">
              <a:solidFill>
                <a:srgbClr val="201D1E"/>
              </a:solidFill>
            </a:endParaRPr>
          </a:p>
          <a:p>
            <a:pPr indent="0" lvl="0" marL="0" rtl="0" algn="l">
              <a:spcBef>
                <a:spcPts val="0"/>
              </a:spcBef>
              <a:spcAft>
                <a:spcPts val="0"/>
              </a:spcAft>
              <a:buNone/>
            </a:pPr>
            <a:r>
              <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p:nvPr/>
        </p:nvSpPr>
        <p:spPr>
          <a:xfrm>
            <a:off x="3982949" y="597854"/>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1" name="Google Shape;351;p44"/>
          <p:cNvPicPr preferRelativeResize="0"/>
          <p:nvPr/>
        </p:nvPicPr>
        <p:blipFill>
          <a:blip r:embed="rId3">
            <a:alphaModFix/>
          </a:blip>
          <a:stretch>
            <a:fillRect/>
          </a:stretch>
        </p:blipFill>
        <p:spPr>
          <a:xfrm rot="8076267">
            <a:off x="7456903" y="1010681"/>
            <a:ext cx="357623" cy="405843"/>
          </a:xfrm>
          <a:prstGeom prst="rect">
            <a:avLst/>
          </a:prstGeom>
          <a:noFill/>
          <a:ln>
            <a:noFill/>
          </a:ln>
        </p:spPr>
      </p:pic>
      <p:pic>
        <p:nvPicPr>
          <p:cNvPr id="352" name="Google Shape;352;p44"/>
          <p:cNvPicPr preferRelativeResize="0"/>
          <p:nvPr/>
        </p:nvPicPr>
        <p:blipFill>
          <a:blip r:embed="rId3">
            <a:alphaModFix/>
          </a:blip>
          <a:stretch>
            <a:fillRect/>
          </a:stretch>
        </p:blipFill>
        <p:spPr>
          <a:xfrm rot="-9731519">
            <a:off x="7956104" y="2763878"/>
            <a:ext cx="355597" cy="408129"/>
          </a:xfrm>
          <a:prstGeom prst="rect">
            <a:avLst/>
          </a:prstGeom>
          <a:noFill/>
          <a:ln>
            <a:noFill/>
          </a:ln>
        </p:spPr>
      </p:pic>
      <p:sp>
        <p:nvSpPr>
          <p:cNvPr id="353" name="Google Shape;353;p44"/>
          <p:cNvSpPr/>
          <p:nvPr/>
        </p:nvSpPr>
        <p:spPr>
          <a:xfrm>
            <a:off x="5157381" y="461075"/>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354" name="Google Shape;354;p44"/>
          <p:cNvSpPr/>
          <p:nvPr/>
        </p:nvSpPr>
        <p:spPr>
          <a:xfrm>
            <a:off x="6897788" y="3647395"/>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355" name="Google Shape;355;p44"/>
          <p:cNvSpPr/>
          <p:nvPr/>
        </p:nvSpPr>
        <p:spPr>
          <a:xfrm>
            <a:off x="7641965" y="1768398"/>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356" name="Google Shape;356;p44"/>
          <p:cNvSpPr/>
          <p:nvPr/>
        </p:nvSpPr>
        <p:spPr>
          <a:xfrm>
            <a:off x="4129579" y="3647395"/>
            <a:ext cx="1178353"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357" name="Google Shape;357;p44"/>
          <p:cNvPicPr preferRelativeResize="0"/>
          <p:nvPr/>
        </p:nvPicPr>
        <p:blipFill>
          <a:blip r:embed="rId3">
            <a:alphaModFix/>
          </a:blip>
          <a:stretch>
            <a:fillRect/>
          </a:stretch>
        </p:blipFill>
        <p:spPr>
          <a:xfrm rot="-5400000">
            <a:off x="5953512" y="4300866"/>
            <a:ext cx="360083" cy="403034"/>
          </a:xfrm>
          <a:prstGeom prst="rect">
            <a:avLst/>
          </a:prstGeom>
          <a:noFill/>
          <a:ln>
            <a:noFill/>
          </a:ln>
        </p:spPr>
      </p:pic>
      <p:sp>
        <p:nvSpPr>
          <p:cNvPr id="358" name="Google Shape;358;p44"/>
          <p:cNvSpPr/>
          <p:nvPr/>
        </p:nvSpPr>
        <p:spPr>
          <a:xfrm>
            <a:off x="3642325" y="1768398"/>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chemeClr val="dk1"/>
                </a:solidFill>
              </a:rPr>
              <a:t>Discussing</a:t>
            </a:r>
            <a:r>
              <a:rPr b="1" lang="fi" sz="1200">
                <a:solidFill>
                  <a:srgbClr val="000000"/>
                </a:solidFill>
              </a:rPr>
              <a:t> solution(s)</a:t>
            </a:r>
            <a:endParaRPr sz="1200"/>
          </a:p>
        </p:txBody>
      </p:sp>
      <p:pic>
        <p:nvPicPr>
          <p:cNvPr id="359" name="Google Shape;359;p44"/>
          <p:cNvPicPr preferRelativeResize="0"/>
          <p:nvPr/>
        </p:nvPicPr>
        <p:blipFill>
          <a:blip r:embed="rId3">
            <a:alphaModFix/>
          </a:blip>
          <a:stretch>
            <a:fillRect/>
          </a:stretch>
        </p:blipFill>
        <p:spPr>
          <a:xfrm rot="-674419">
            <a:off x="3827654" y="2758522"/>
            <a:ext cx="370792" cy="418858"/>
          </a:xfrm>
          <a:prstGeom prst="rect">
            <a:avLst/>
          </a:prstGeom>
          <a:noFill/>
          <a:ln>
            <a:noFill/>
          </a:ln>
        </p:spPr>
      </p:pic>
      <p:pic>
        <p:nvPicPr>
          <p:cNvPr id="360" name="Google Shape;360;p44"/>
          <p:cNvPicPr preferRelativeResize="0"/>
          <p:nvPr/>
        </p:nvPicPr>
        <p:blipFill>
          <a:blip r:embed="rId3">
            <a:alphaModFix/>
          </a:blip>
          <a:stretch>
            <a:fillRect/>
          </a:stretch>
        </p:blipFill>
        <p:spPr>
          <a:xfrm rot="2723744">
            <a:off x="4405287" y="1010680"/>
            <a:ext cx="357622" cy="405846"/>
          </a:xfrm>
          <a:prstGeom prst="rect">
            <a:avLst/>
          </a:prstGeom>
          <a:noFill/>
          <a:ln>
            <a:noFill/>
          </a:ln>
        </p:spPr>
      </p:pic>
      <p:sp>
        <p:nvSpPr>
          <p:cNvPr id="361" name="Google Shape;361;p44"/>
          <p:cNvSpPr txBox="1"/>
          <p:nvPr/>
        </p:nvSpPr>
        <p:spPr>
          <a:xfrm>
            <a:off x="89425" y="409925"/>
            <a:ext cx="41463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STEM activity</a:t>
            </a:r>
            <a:br>
              <a:rPr b="1" lang="fi" sz="1200">
                <a:solidFill>
                  <a:srgbClr val="000000"/>
                </a:solidFill>
              </a:rPr>
            </a:br>
            <a:br>
              <a:rPr b="1" lang="fi" sz="1200">
                <a:solidFill>
                  <a:srgbClr val="000000"/>
                </a:solidFill>
              </a:rPr>
            </a:br>
            <a:r>
              <a:rPr b="1" lang="fi" sz="1200">
                <a:solidFill>
                  <a:srgbClr val="000000"/>
                </a:solidFill>
              </a:rPr>
              <a:t>The activity must follow the steps presented </a:t>
            </a:r>
            <a:r>
              <a:rPr b="1" lang="fi" sz="1200"/>
              <a:t>here.</a:t>
            </a:r>
            <a:r>
              <a:rPr b="1" lang="fi" sz="1200">
                <a:solidFill>
                  <a:srgbClr val="000000"/>
                </a:solidFill>
              </a:rPr>
              <a:t> </a:t>
            </a:r>
            <a:endParaRPr b="1" sz="12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nvSpPr>
        <p:spPr>
          <a:xfrm>
            <a:off x="524325" y="744100"/>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Assessing solutions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marR="38100" rtl="0" algn="l">
              <a:lnSpc>
                <a:spcPct val="128571"/>
              </a:lnSpc>
              <a:spcBef>
                <a:spcPts val="0"/>
              </a:spcBef>
              <a:spcAft>
                <a:spcPts val="0"/>
              </a:spcAft>
              <a:buClr>
                <a:srgbClr val="201D1E"/>
              </a:buClr>
              <a:buSzPts val="1400"/>
              <a:buChar char="●"/>
            </a:pPr>
            <a:r>
              <a:rPr b="1" lang="fi">
                <a:solidFill>
                  <a:srgbClr val="201D1E"/>
                </a:solidFill>
              </a:rPr>
              <a:t>Design how the students will be guided to assess the solutions they developed and trialed. </a:t>
            </a:r>
            <a:endParaRPr b="1">
              <a:solidFill>
                <a:srgbClr val="201D1E"/>
              </a:solidFill>
            </a:endParaRPr>
          </a:p>
          <a:p>
            <a:pPr indent="0" lvl="0" marL="0" rtl="0" algn="l">
              <a:spcBef>
                <a:spcPts val="0"/>
              </a:spcBef>
              <a:spcAft>
                <a:spcPts val="0"/>
              </a:spcAft>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p:nvPr/>
        </p:nvSpPr>
        <p:spPr>
          <a:xfrm>
            <a:off x="3982949" y="597854"/>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46"/>
          <p:cNvPicPr preferRelativeResize="0"/>
          <p:nvPr/>
        </p:nvPicPr>
        <p:blipFill>
          <a:blip r:embed="rId3">
            <a:alphaModFix/>
          </a:blip>
          <a:stretch>
            <a:fillRect/>
          </a:stretch>
        </p:blipFill>
        <p:spPr>
          <a:xfrm rot="8076267">
            <a:off x="7456903" y="1010681"/>
            <a:ext cx="357623" cy="405843"/>
          </a:xfrm>
          <a:prstGeom prst="rect">
            <a:avLst/>
          </a:prstGeom>
          <a:noFill/>
          <a:ln>
            <a:noFill/>
          </a:ln>
        </p:spPr>
      </p:pic>
      <p:pic>
        <p:nvPicPr>
          <p:cNvPr id="373" name="Google Shape;373;p46"/>
          <p:cNvPicPr preferRelativeResize="0"/>
          <p:nvPr/>
        </p:nvPicPr>
        <p:blipFill>
          <a:blip r:embed="rId3">
            <a:alphaModFix/>
          </a:blip>
          <a:stretch>
            <a:fillRect/>
          </a:stretch>
        </p:blipFill>
        <p:spPr>
          <a:xfrm rot="-9731519">
            <a:off x="7956104" y="2763878"/>
            <a:ext cx="355597" cy="408129"/>
          </a:xfrm>
          <a:prstGeom prst="rect">
            <a:avLst/>
          </a:prstGeom>
          <a:noFill/>
          <a:ln>
            <a:noFill/>
          </a:ln>
        </p:spPr>
      </p:pic>
      <p:sp>
        <p:nvSpPr>
          <p:cNvPr id="374" name="Google Shape;374;p46"/>
          <p:cNvSpPr/>
          <p:nvPr/>
        </p:nvSpPr>
        <p:spPr>
          <a:xfrm>
            <a:off x="5157381" y="461075"/>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375" name="Google Shape;375;p46"/>
          <p:cNvSpPr/>
          <p:nvPr/>
        </p:nvSpPr>
        <p:spPr>
          <a:xfrm>
            <a:off x="6897788" y="3647395"/>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376" name="Google Shape;376;p46"/>
          <p:cNvSpPr/>
          <p:nvPr/>
        </p:nvSpPr>
        <p:spPr>
          <a:xfrm>
            <a:off x="7641965" y="1768398"/>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377" name="Google Shape;377;p46"/>
          <p:cNvSpPr/>
          <p:nvPr/>
        </p:nvSpPr>
        <p:spPr>
          <a:xfrm>
            <a:off x="4129579" y="3647395"/>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378" name="Google Shape;378;p46"/>
          <p:cNvPicPr preferRelativeResize="0"/>
          <p:nvPr/>
        </p:nvPicPr>
        <p:blipFill>
          <a:blip r:embed="rId3">
            <a:alphaModFix/>
          </a:blip>
          <a:stretch>
            <a:fillRect/>
          </a:stretch>
        </p:blipFill>
        <p:spPr>
          <a:xfrm rot="-5400000">
            <a:off x="5953512" y="4300866"/>
            <a:ext cx="360083" cy="403034"/>
          </a:xfrm>
          <a:prstGeom prst="rect">
            <a:avLst/>
          </a:prstGeom>
          <a:noFill/>
          <a:ln>
            <a:noFill/>
          </a:ln>
        </p:spPr>
      </p:pic>
      <p:sp>
        <p:nvSpPr>
          <p:cNvPr id="379" name="Google Shape;379;p46"/>
          <p:cNvSpPr/>
          <p:nvPr/>
        </p:nvSpPr>
        <p:spPr>
          <a:xfrm>
            <a:off x="3642325" y="1768398"/>
            <a:ext cx="1178353"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380" name="Google Shape;380;p46"/>
          <p:cNvPicPr preferRelativeResize="0"/>
          <p:nvPr/>
        </p:nvPicPr>
        <p:blipFill>
          <a:blip r:embed="rId3">
            <a:alphaModFix/>
          </a:blip>
          <a:stretch>
            <a:fillRect/>
          </a:stretch>
        </p:blipFill>
        <p:spPr>
          <a:xfrm rot="-674419">
            <a:off x="3827654" y="2758522"/>
            <a:ext cx="370792" cy="418858"/>
          </a:xfrm>
          <a:prstGeom prst="rect">
            <a:avLst/>
          </a:prstGeom>
          <a:noFill/>
          <a:ln>
            <a:noFill/>
          </a:ln>
        </p:spPr>
      </p:pic>
      <p:pic>
        <p:nvPicPr>
          <p:cNvPr id="381" name="Google Shape;381;p46"/>
          <p:cNvPicPr preferRelativeResize="0"/>
          <p:nvPr/>
        </p:nvPicPr>
        <p:blipFill>
          <a:blip r:embed="rId3">
            <a:alphaModFix/>
          </a:blip>
          <a:stretch>
            <a:fillRect/>
          </a:stretch>
        </p:blipFill>
        <p:spPr>
          <a:xfrm rot="2723744">
            <a:off x="4405287" y="1010680"/>
            <a:ext cx="357622" cy="405846"/>
          </a:xfrm>
          <a:prstGeom prst="rect">
            <a:avLst/>
          </a:prstGeom>
          <a:noFill/>
          <a:ln>
            <a:noFill/>
          </a:ln>
        </p:spPr>
      </p:pic>
      <p:sp>
        <p:nvSpPr>
          <p:cNvPr id="382" name="Google Shape;382;p46"/>
          <p:cNvSpPr txBox="1"/>
          <p:nvPr/>
        </p:nvSpPr>
        <p:spPr>
          <a:xfrm>
            <a:off x="89425" y="409925"/>
            <a:ext cx="41463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STEM activity</a:t>
            </a:r>
            <a:br>
              <a:rPr b="1" lang="fi" sz="1200">
                <a:solidFill>
                  <a:srgbClr val="000000"/>
                </a:solidFill>
              </a:rPr>
            </a:br>
            <a:br>
              <a:rPr b="1" lang="fi" sz="1200">
                <a:solidFill>
                  <a:srgbClr val="000000"/>
                </a:solidFill>
              </a:rPr>
            </a:br>
            <a:r>
              <a:rPr b="1" lang="fi" sz="1200">
                <a:solidFill>
                  <a:srgbClr val="000000"/>
                </a:solidFill>
              </a:rPr>
              <a:t>The activity must follow the steps presented </a:t>
            </a:r>
            <a:r>
              <a:rPr b="1" lang="fi" sz="1200"/>
              <a:t>here.</a:t>
            </a:r>
            <a:r>
              <a:rPr b="1" lang="fi" sz="1200">
                <a:solidFill>
                  <a:srgbClr val="000000"/>
                </a:solidFill>
              </a:rPr>
              <a:t> </a:t>
            </a:r>
            <a:endParaRPr b="1" sz="12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7"/>
          <p:cNvSpPr txBox="1"/>
          <p:nvPr/>
        </p:nvSpPr>
        <p:spPr>
          <a:xfrm>
            <a:off x="524325" y="744100"/>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Discussing solutions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marR="38100" rtl="0" algn="l">
              <a:lnSpc>
                <a:spcPct val="128571"/>
              </a:lnSpc>
              <a:spcBef>
                <a:spcPts val="0"/>
              </a:spcBef>
              <a:spcAft>
                <a:spcPts val="0"/>
              </a:spcAft>
              <a:buClr>
                <a:srgbClr val="201D1E"/>
              </a:buClr>
              <a:buSzPts val="1400"/>
              <a:buChar char="●"/>
            </a:pPr>
            <a:r>
              <a:rPr b="1" lang="fi">
                <a:solidFill>
                  <a:srgbClr val="201D1E"/>
                </a:solidFill>
              </a:rPr>
              <a:t>Design how the students will be guided to discuss solutions they developed, trialed and assessed. </a:t>
            </a:r>
            <a:endParaRPr b="1">
              <a:solidFill>
                <a:srgbClr val="201D1E"/>
              </a:solidFill>
            </a:endParaRPr>
          </a:p>
          <a:p>
            <a:pPr indent="0" lvl="0" marL="0" rtl="0" algn="l">
              <a:spcBef>
                <a:spcPts val="0"/>
              </a:spcBef>
              <a:spcAft>
                <a:spcPts val="0"/>
              </a:spcAft>
              <a:buNone/>
            </a:pPr>
            <a:r>
              <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8"/>
          <p:cNvSpPr txBox="1"/>
          <p:nvPr/>
        </p:nvSpPr>
        <p:spPr>
          <a:xfrm>
            <a:off x="513525" y="830525"/>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The extent of an activity</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marR="38100" rtl="0" algn="l">
              <a:lnSpc>
                <a:spcPct val="128571"/>
              </a:lnSpc>
              <a:spcBef>
                <a:spcPts val="0"/>
              </a:spcBef>
              <a:spcAft>
                <a:spcPts val="0"/>
              </a:spcAft>
              <a:buClr>
                <a:srgbClr val="201D1E"/>
              </a:buClr>
              <a:buSzPts val="1400"/>
              <a:buChar char="●"/>
            </a:pPr>
            <a:r>
              <a:rPr b="1" lang="fi">
                <a:solidFill>
                  <a:srgbClr val="201D1E"/>
                </a:solidFill>
              </a:rPr>
              <a:t>Teachers decide the number of lessons spend to implement an activity. </a:t>
            </a:r>
            <a:br>
              <a:rPr b="1" lang="fi">
                <a:solidFill>
                  <a:srgbClr val="201D1E"/>
                </a:solidFill>
              </a:rPr>
            </a:br>
            <a:endParaRPr b="1">
              <a:solidFill>
                <a:srgbClr val="201D1E"/>
              </a:solidFill>
            </a:endParaRPr>
          </a:p>
          <a:p>
            <a:pPr indent="0" lvl="0" marL="0" marR="38100" rtl="0" algn="l">
              <a:lnSpc>
                <a:spcPct val="128571"/>
              </a:lnSpc>
              <a:spcBef>
                <a:spcPts val="0"/>
              </a:spcBef>
              <a:spcAft>
                <a:spcPts val="0"/>
              </a:spcAft>
              <a:buNone/>
            </a:pPr>
            <a:br>
              <a:rPr b="1" lang="fi">
                <a:solidFill>
                  <a:srgbClr val="201D1E"/>
                </a:solidFill>
              </a:rPr>
            </a:br>
            <a:endParaRPr b="1">
              <a:solidFill>
                <a:srgbClr val="201D1E"/>
              </a:solidFill>
            </a:endParaRPr>
          </a:p>
          <a:p>
            <a:pPr indent="0" lvl="0" marL="0" rtl="0" algn="l">
              <a:spcBef>
                <a:spcPts val="0"/>
              </a:spcBef>
              <a:spcAft>
                <a:spcPts val="0"/>
              </a:spcAft>
              <a:buNone/>
            </a:pPr>
            <a:r>
              <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9"/>
          <p:cNvSpPr/>
          <p:nvPr/>
        </p:nvSpPr>
        <p:spPr>
          <a:xfrm>
            <a:off x="6171213" y="12868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9"/>
          <p:cNvSpPr/>
          <p:nvPr/>
        </p:nvSpPr>
        <p:spPr>
          <a:xfrm>
            <a:off x="231425" y="3121275"/>
            <a:ext cx="2956500" cy="1833000"/>
          </a:xfrm>
          <a:prstGeom prst="roundRect">
            <a:avLst>
              <a:gd fmla="val 16667" name="adj"/>
            </a:avLst>
          </a:prstGeom>
          <a:solidFill>
            <a:srgbClr val="FFFF00"/>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9"/>
          <p:cNvSpPr/>
          <p:nvPr/>
        </p:nvSpPr>
        <p:spPr>
          <a:xfrm>
            <a:off x="593450" y="40575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9"/>
          <p:cNvSpPr/>
          <p:nvPr/>
        </p:nvSpPr>
        <p:spPr>
          <a:xfrm>
            <a:off x="564575" y="323863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1" name="Google Shape;401;p49"/>
          <p:cNvCxnSpPr/>
          <p:nvPr/>
        </p:nvCxnSpPr>
        <p:spPr>
          <a:xfrm flipH="1">
            <a:off x="1726100" y="1801825"/>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402" name="Google Shape;402;p49"/>
          <p:cNvSpPr txBox="1"/>
          <p:nvPr/>
        </p:nvSpPr>
        <p:spPr>
          <a:xfrm>
            <a:off x="618063" y="322187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403" name="Google Shape;403;p49"/>
          <p:cNvCxnSpPr/>
          <p:nvPr/>
        </p:nvCxnSpPr>
        <p:spPr>
          <a:xfrm flipH="1" rot="10800000">
            <a:off x="17371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404" name="Google Shape;404;p49"/>
          <p:cNvSpPr txBox="1"/>
          <p:nvPr/>
        </p:nvSpPr>
        <p:spPr>
          <a:xfrm>
            <a:off x="534625" y="2741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405" name="Google Shape;405;p49"/>
          <p:cNvSpPr txBox="1"/>
          <p:nvPr/>
        </p:nvSpPr>
        <p:spPr>
          <a:xfrm>
            <a:off x="8629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406" name="Google Shape;406;p49"/>
          <p:cNvSpPr/>
          <p:nvPr/>
        </p:nvSpPr>
        <p:spPr>
          <a:xfrm>
            <a:off x="6011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9"/>
          <p:cNvSpPr txBox="1"/>
          <p:nvPr/>
        </p:nvSpPr>
        <p:spPr>
          <a:xfrm>
            <a:off x="72251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408" name="Google Shape;408;p49"/>
          <p:cNvSpPr txBox="1"/>
          <p:nvPr/>
        </p:nvSpPr>
        <p:spPr>
          <a:xfrm>
            <a:off x="618063" y="406360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t>success criteria</a:t>
            </a:r>
            <a:endParaRPr b="1" sz="1200"/>
          </a:p>
        </p:txBody>
      </p:sp>
      <p:sp>
        <p:nvSpPr>
          <p:cNvPr id="409" name="Google Shape;409;p49"/>
          <p:cNvSpPr/>
          <p:nvPr/>
        </p:nvSpPr>
        <p:spPr>
          <a:xfrm>
            <a:off x="534613" y="12868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9"/>
          <p:cNvSpPr/>
          <p:nvPr/>
        </p:nvSpPr>
        <p:spPr>
          <a:xfrm>
            <a:off x="5346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1" name="Google Shape;411;p49"/>
          <p:cNvCxnSpPr/>
          <p:nvPr/>
        </p:nvCxnSpPr>
        <p:spPr>
          <a:xfrm flipH="1">
            <a:off x="7362700" y="1801825"/>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412" name="Google Shape;412;p49"/>
          <p:cNvCxnSpPr/>
          <p:nvPr/>
        </p:nvCxnSpPr>
        <p:spPr>
          <a:xfrm flipH="1" rot="10800000">
            <a:off x="73737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413" name="Google Shape;413;p49"/>
          <p:cNvSpPr txBox="1"/>
          <p:nvPr/>
        </p:nvSpPr>
        <p:spPr>
          <a:xfrm>
            <a:off x="6171225" y="274163"/>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414" name="Google Shape;414;p49"/>
          <p:cNvSpPr txBox="1"/>
          <p:nvPr/>
        </p:nvSpPr>
        <p:spPr>
          <a:xfrm>
            <a:off x="64995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415" name="Google Shape;415;p49"/>
          <p:cNvSpPr/>
          <p:nvPr/>
        </p:nvSpPr>
        <p:spPr>
          <a:xfrm>
            <a:off x="62377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9"/>
          <p:cNvSpPr txBox="1"/>
          <p:nvPr/>
        </p:nvSpPr>
        <p:spPr>
          <a:xfrm>
            <a:off x="635306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417" name="Google Shape;417;p49"/>
          <p:cNvSpPr/>
          <p:nvPr/>
        </p:nvSpPr>
        <p:spPr>
          <a:xfrm>
            <a:off x="61712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9"/>
          <p:cNvSpPr txBox="1"/>
          <p:nvPr/>
        </p:nvSpPr>
        <p:spPr>
          <a:xfrm>
            <a:off x="3747775" y="2365000"/>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419" name="Google Shape;419;p49"/>
          <p:cNvSpPr/>
          <p:nvPr/>
        </p:nvSpPr>
        <p:spPr>
          <a:xfrm>
            <a:off x="3419413" y="22937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9"/>
          <p:cNvSpPr/>
          <p:nvPr/>
        </p:nvSpPr>
        <p:spPr>
          <a:xfrm>
            <a:off x="6212600" y="32387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9"/>
          <p:cNvSpPr txBox="1"/>
          <p:nvPr/>
        </p:nvSpPr>
        <p:spPr>
          <a:xfrm>
            <a:off x="6266088" y="32219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422" name="Google Shape;422;p49"/>
          <p:cNvSpPr txBox="1"/>
          <p:nvPr/>
        </p:nvSpPr>
        <p:spPr>
          <a:xfrm>
            <a:off x="586200" y="4581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423" name="Google Shape;423;p49"/>
          <p:cNvSpPr/>
          <p:nvPr/>
        </p:nvSpPr>
        <p:spPr>
          <a:xfrm>
            <a:off x="6252775" y="405782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9"/>
          <p:cNvSpPr txBox="1"/>
          <p:nvPr/>
        </p:nvSpPr>
        <p:spPr>
          <a:xfrm>
            <a:off x="6277388" y="406385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425" name="Google Shape;425;p49"/>
          <p:cNvSpPr txBox="1"/>
          <p:nvPr/>
        </p:nvSpPr>
        <p:spPr>
          <a:xfrm>
            <a:off x="6245525" y="458193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426" name="Google Shape;426;p49"/>
          <p:cNvSpPr txBox="1"/>
          <p:nvPr/>
        </p:nvSpPr>
        <p:spPr>
          <a:xfrm>
            <a:off x="581525" y="1365400"/>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427" name="Google Shape;427;p49"/>
          <p:cNvSpPr txBox="1"/>
          <p:nvPr/>
        </p:nvSpPr>
        <p:spPr>
          <a:xfrm>
            <a:off x="6130425" y="1271000"/>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0"/>
          <p:cNvSpPr txBox="1"/>
          <p:nvPr/>
        </p:nvSpPr>
        <p:spPr>
          <a:xfrm>
            <a:off x="524325" y="355100"/>
            <a:ext cx="78393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define success criteria for targeted transversal competencies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
        <p:nvSpPr>
          <p:cNvPr id="433" name="Google Shape;433;p50"/>
          <p:cNvSpPr txBox="1"/>
          <p:nvPr/>
        </p:nvSpPr>
        <p:spPr>
          <a:xfrm>
            <a:off x="524325" y="1154000"/>
            <a:ext cx="8134800" cy="107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i">
                <a:solidFill>
                  <a:schemeClr val="dk1"/>
                </a:solidFill>
              </a:rPr>
              <a:t>For example, if you choose the transversal competence-related learning intention to be </a:t>
            </a:r>
            <a:r>
              <a:rPr b="1" lang="fi">
                <a:solidFill>
                  <a:schemeClr val="dk1"/>
                </a:solidFill>
              </a:rPr>
              <a:t>co</a:t>
            </a:r>
            <a:r>
              <a:rPr b="1" lang="fi">
                <a:solidFill>
                  <a:schemeClr val="dk1"/>
                </a:solidFill>
              </a:rPr>
              <a:t>mmunication skills, and more specifically “to negotiate and balance diverse views and beliefs to reach workable solutions”, this is how you might want to create the success criteria for it. </a:t>
            </a:r>
            <a:endParaRPr/>
          </a:p>
        </p:txBody>
      </p:sp>
      <p:graphicFrame>
        <p:nvGraphicFramePr>
          <p:cNvPr id="434" name="Google Shape;434;p50"/>
          <p:cNvGraphicFramePr/>
          <p:nvPr/>
        </p:nvGraphicFramePr>
        <p:xfrm>
          <a:off x="618450" y="2392825"/>
          <a:ext cx="3000000" cy="3000000"/>
        </p:xfrm>
        <a:graphic>
          <a:graphicData uri="http://schemas.openxmlformats.org/drawingml/2006/table">
            <a:tbl>
              <a:tblPr>
                <a:noFill/>
                <a:tableStyleId>{B5AB57D0-B0EF-4079-A07F-2622CC2B8F0C}</a:tableStyleId>
              </a:tblPr>
              <a:tblGrid>
                <a:gridCol w="2018400"/>
                <a:gridCol w="2007425"/>
                <a:gridCol w="2007425"/>
                <a:gridCol w="2007425"/>
              </a:tblGrid>
              <a:tr h="305600">
                <a:tc>
                  <a:txBody>
                    <a:bodyPr/>
                    <a:lstStyle/>
                    <a:p>
                      <a:pPr indent="0" lvl="0" marL="0" rtl="0" algn="ctr">
                        <a:spcBef>
                          <a:spcPts val="0"/>
                        </a:spcBef>
                        <a:spcAft>
                          <a:spcPts val="0"/>
                        </a:spcAft>
                        <a:buClr>
                          <a:schemeClr val="dk1"/>
                        </a:buClr>
                        <a:buSzPts val="1100"/>
                        <a:buFont typeface="Arial"/>
                        <a:buNone/>
                      </a:pPr>
                      <a:r>
                        <a:rPr b="1" lang="fi" sz="1200">
                          <a:solidFill>
                            <a:schemeClr val="dk1"/>
                          </a:solidFill>
                        </a:rPr>
                        <a:t>Attempting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solidFill>
                            <a:schemeClr val="dk1"/>
                          </a:solidFill>
                        </a:rPr>
                        <a:t>Developing </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Mastery</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Advanced</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558500">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regularly participate aggressively to stand your ground when diverse views and beliefs are in play</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regularly participate timidly or reluctantly in all efforts to reach compromise when diverse views and beliefs are in play</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regularly participate fully in all efforts to reach compromise when diverse views and beliefs are in play.</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regularly take the initiative in efforts to reach compromise when diverse views and beliefs are in play</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1"/>
          <p:cNvSpPr/>
          <p:nvPr/>
        </p:nvSpPr>
        <p:spPr>
          <a:xfrm>
            <a:off x="254425" y="3866563"/>
            <a:ext cx="6288900" cy="460725"/>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i" sz="1000">
                <a:solidFill>
                  <a:schemeClr val="dk1"/>
                </a:solidFill>
                <a:latin typeface="Alfa Slab One"/>
                <a:ea typeface="Alfa Slab One"/>
                <a:cs typeface="Alfa Slab One"/>
                <a:sym typeface="Alfa Slab One"/>
              </a:rPr>
              <a:t>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p:txBody>
      </p:sp>
      <p:graphicFrame>
        <p:nvGraphicFramePr>
          <p:cNvPr id="440" name="Google Shape;440;p51"/>
          <p:cNvGraphicFramePr/>
          <p:nvPr/>
        </p:nvGraphicFramePr>
        <p:xfrm>
          <a:off x="414250" y="1821150"/>
          <a:ext cx="3000000" cy="3000000"/>
        </p:xfrm>
        <a:graphic>
          <a:graphicData uri="http://schemas.openxmlformats.org/drawingml/2006/table">
            <a:tbl>
              <a:tblPr>
                <a:noFill/>
                <a:tableStyleId>{B5AB57D0-B0EF-4079-A07F-2622CC2B8F0C}</a:tableStyleId>
              </a:tblPr>
              <a:tblGrid>
                <a:gridCol w="3142225"/>
                <a:gridCol w="1936075"/>
                <a:gridCol w="1794700"/>
                <a:gridCol w="1602300"/>
              </a:tblGrid>
              <a:tr h="681800">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Sending and/or</a:t>
                      </a:r>
                      <a:endParaRPr sz="1200"/>
                    </a:p>
                    <a:p>
                      <a:pPr indent="-304800" lvl="0" marL="457200" rtl="0" algn="l">
                        <a:spcBef>
                          <a:spcPts val="0"/>
                        </a:spcBef>
                        <a:spcAft>
                          <a:spcPts val="0"/>
                        </a:spcAft>
                        <a:buSzPts val="1200"/>
                        <a:buChar char="●"/>
                      </a:pPr>
                      <a:r>
                        <a:rPr lang="fi" sz="1200"/>
                        <a:t>Displaying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solidFill>
                            <a:schemeClr val="dk1"/>
                          </a:solidFill>
                        </a:rPr>
                        <a:t>Analysing</a:t>
                      </a:r>
                      <a:r>
                        <a:rPr lang="fi" sz="1200"/>
                        <a:t> and/or</a:t>
                      </a:r>
                      <a:endParaRPr sz="1200"/>
                    </a:p>
                    <a:p>
                      <a:pPr indent="-304800" lvl="0" marL="457200" rtl="0" algn="l">
                        <a:spcBef>
                          <a:spcPts val="0"/>
                        </a:spcBef>
                        <a:spcAft>
                          <a:spcPts val="0"/>
                        </a:spcAft>
                        <a:buSzPts val="1200"/>
                        <a:buChar char="●"/>
                      </a:pPr>
                      <a:r>
                        <a:rPr lang="fi" sz="1200">
                          <a:solidFill>
                            <a:schemeClr val="dk1"/>
                          </a:solidFill>
                        </a:rPr>
                        <a:t>Processing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Interactive environment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Sharing learning intentions</a:t>
                      </a:r>
                      <a:endParaRPr sz="1200"/>
                    </a:p>
                    <a:p>
                      <a:pPr indent="-304800" lvl="0" marL="457200" rtl="0" algn="l">
                        <a:spcBef>
                          <a:spcPts val="0"/>
                        </a:spcBef>
                        <a:spcAft>
                          <a:spcPts val="0"/>
                        </a:spcAft>
                        <a:buSzPts val="1200"/>
                        <a:buChar char="●"/>
                      </a:pPr>
                      <a:r>
                        <a:rPr lang="fi" sz="1200"/>
                        <a:t>Clarifying success criteria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200">
                <a:tc>
                  <a:txBody>
                    <a:bodyPr/>
                    <a:lstStyle/>
                    <a:p>
                      <a:pPr indent="-304800" lvl="0" marL="457200" rtl="0" algn="l">
                        <a:spcBef>
                          <a:spcPts val="0"/>
                        </a:spcBef>
                        <a:spcAft>
                          <a:spcPts val="0"/>
                        </a:spcAft>
                        <a:buSzPts val="1200"/>
                        <a:buChar char="●"/>
                      </a:pPr>
                      <a:r>
                        <a:rPr lang="fi" sz="1200"/>
                        <a:t>Questioning</a:t>
                      </a:r>
                      <a:endParaRPr sz="1200"/>
                    </a:p>
                    <a:p>
                      <a:pPr indent="-304800" lvl="0" marL="457200" rtl="0" algn="l">
                        <a:spcBef>
                          <a:spcPts val="0"/>
                        </a:spcBef>
                        <a:spcAft>
                          <a:spcPts val="0"/>
                        </a:spcAft>
                        <a:buSzPts val="1200"/>
                        <a:buChar char="●"/>
                      </a:pPr>
                      <a:r>
                        <a:rPr lang="fi" sz="1200"/>
                        <a:t>Classroom discussions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solidFill>
                            <a:srgbClr val="701C7F"/>
                          </a:solidFill>
                        </a:rPr>
                        <a:t>Padlet</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Giving feedback</a:t>
                      </a:r>
                      <a:endParaRPr sz="1200"/>
                    </a:p>
                    <a:p>
                      <a:pPr indent="-304800" lvl="0" marL="457200" rtl="0" algn="l">
                        <a:spcBef>
                          <a:spcPts val="0"/>
                        </a:spcBef>
                        <a:spcAft>
                          <a:spcPts val="0"/>
                        </a:spcAft>
                        <a:buSzPts val="1200"/>
                        <a:buChar char="●"/>
                      </a:pPr>
                      <a:r>
                        <a:rPr lang="fi" sz="1200">
                          <a:solidFill>
                            <a:schemeClr val="dk1"/>
                          </a:solidFill>
                        </a:rPr>
                        <a:t>Using feedback</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Self-assessment</a:t>
                      </a:r>
                      <a:endParaRPr sz="1200"/>
                    </a:p>
                    <a:p>
                      <a:pPr indent="-304800" lvl="0" marL="457200" rtl="0" algn="l">
                        <a:spcBef>
                          <a:spcPts val="0"/>
                        </a:spcBef>
                        <a:spcAft>
                          <a:spcPts val="0"/>
                        </a:spcAft>
                        <a:buSzPts val="1200"/>
                        <a:buChar char="●"/>
                      </a:pPr>
                      <a:r>
                        <a:rPr lang="fi" sz="1200">
                          <a:solidFill>
                            <a:schemeClr val="dk1"/>
                          </a:solidFill>
                        </a:rPr>
                        <a:t>Peer assessment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441" name="Google Shape;441;p51"/>
          <p:cNvSpPr txBox="1"/>
          <p:nvPr/>
        </p:nvSpPr>
        <p:spPr>
          <a:xfrm rot="-5400000">
            <a:off x="-1247100" y="3132052"/>
            <a:ext cx="28458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200">
                <a:solidFill>
                  <a:schemeClr val="dk1"/>
                </a:solidFill>
              </a:rPr>
              <a:t>Formative assessment strategies </a:t>
            </a:r>
            <a:endParaRPr b="1" sz="1200">
              <a:solidFill>
                <a:schemeClr val="dk1"/>
              </a:solidFill>
            </a:endParaRPr>
          </a:p>
        </p:txBody>
      </p:sp>
      <p:sp>
        <p:nvSpPr>
          <p:cNvPr id="442" name="Google Shape;442;p51"/>
          <p:cNvSpPr txBox="1"/>
          <p:nvPr/>
        </p:nvSpPr>
        <p:spPr>
          <a:xfrm>
            <a:off x="3556475" y="1424138"/>
            <a:ext cx="22851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Functions of digital tools</a:t>
            </a:r>
            <a:endParaRPr b="1" sz="1200"/>
          </a:p>
        </p:txBody>
      </p:sp>
      <p:sp>
        <p:nvSpPr>
          <p:cNvPr id="443" name="Google Shape;443;p51"/>
          <p:cNvSpPr txBox="1"/>
          <p:nvPr/>
        </p:nvSpPr>
        <p:spPr>
          <a:xfrm>
            <a:off x="401525" y="299475"/>
            <a:ext cx="8475300" cy="11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define assessment strategy and digital tools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rPr b="1" lang="fi" sz="1200"/>
              <a:t>Which digital tools are you going to use to formatively assess students success in relation to the targeted transversal competencies set as learning intentions? Name and place the digital tools in the table. For example, </a:t>
            </a:r>
            <a:br>
              <a:rPr b="1" lang="fi" sz="1200"/>
            </a:br>
            <a:r>
              <a:rPr b="1" lang="fi" sz="1200"/>
              <a:t>if you are planning to use Padlet in creating classroom discussion, place the name as demonstrated below.    </a:t>
            </a:r>
            <a:endParaRPr b="1" sz="1200"/>
          </a:p>
        </p:txBody>
      </p:sp>
      <p:sp>
        <p:nvSpPr>
          <p:cNvPr id="444" name="Google Shape;444;p51"/>
          <p:cNvSpPr/>
          <p:nvPr/>
        </p:nvSpPr>
        <p:spPr>
          <a:xfrm>
            <a:off x="254425" y="1424150"/>
            <a:ext cx="3258000" cy="105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nvSpPr>
        <p:spPr>
          <a:xfrm>
            <a:off x="573600" y="552425"/>
            <a:ext cx="7757700" cy="4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Starting point</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rtl="0" algn="l">
              <a:spcBef>
                <a:spcPts val="0"/>
              </a:spcBef>
              <a:spcAft>
                <a:spcPts val="0"/>
              </a:spcAft>
              <a:buClr>
                <a:schemeClr val="dk1"/>
              </a:buClr>
              <a:buSzPts val="1400"/>
              <a:buChar char="●"/>
            </a:pPr>
            <a:r>
              <a:rPr b="1" lang="fi">
                <a:solidFill>
                  <a:schemeClr val="dk1"/>
                </a:solidFill>
              </a:rPr>
              <a:t>Duration of lessons </a:t>
            </a:r>
            <a:br>
              <a:rPr b="1" lang="fi">
                <a:solidFill>
                  <a:schemeClr val="dk1"/>
                </a:solidFill>
              </a:rPr>
            </a:br>
            <a:endParaRPr b="1">
              <a:solidFill>
                <a:schemeClr val="dk1"/>
              </a:solidFill>
            </a:endParaRPr>
          </a:p>
          <a:p>
            <a:pPr indent="-317500" lvl="0" marL="457200" rtl="0" algn="l">
              <a:spcBef>
                <a:spcPts val="0"/>
              </a:spcBef>
              <a:spcAft>
                <a:spcPts val="0"/>
              </a:spcAft>
              <a:buClr>
                <a:schemeClr val="dk1"/>
              </a:buClr>
              <a:buSzPts val="1400"/>
              <a:buChar char="●"/>
            </a:pPr>
            <a:r>
              <a:rPr b="1" lang="fi">
                <a:solidFill>
                  <a:schemeClr val="dk1"/>
                </a:solidFill>
              </a:rPr>
              <a:t>Number and year level of students </a:t>
            </a:r>
            <a:br>
              <a:rPr b="1" lang="fi">
                <a:solidFill>
                  <a:schemeClr val="dk1"/>
                </a:solidFill>
              </a:rPr>
            </a:br>
            <a:endParaRPr b="1">
              <a:solidFill>
                <a:schemeClr val="dk1"/>
              </a:solidFill>
            </a:endParaRPr>
          </a:p>
          <a:p>
            <a:pPr indent="-304800" lvl="0" marL="457200" rtl="0" algn="l">
              <a:spcBef>
                <a:spcPts val="0"/>
              </a:spcBef>
              <a:spcAft>
                <a:spcPts val="0"/>
              </a:spcAft>
              <a:buClr>
                <a:schemeClr val="dk1"/>
              </a:buClr>
              <a:buSzPts val="1200"/>
              <a:buChar char="●"/>
            </a:pPr>
            <a:r>
              <a:rPr b="1" lang="fi">
                <a:solidFill>
                  <a:schemeClr val="dk1"/>
                </a:solidFill>
              </a:rPr>
              <a:t>Teacher(´s) responsible</a:t>
            </a:r>
            <a:br>
              <a:rPr lang="fi">
                <a:solidFill>
                  <a:schemeClr val="dk1"/>
                </a:solidFill>
              </a:rPr>
            </a:br>
            <a:endParaRPr>
              <a:solidFill>
                <a:schemeClr val="dk1"/>
              </a:solidFill>
            </a:endParaRPr>
          </a:p>
          <a:p>
            <a:pPr indent="-304800" lvl="0" marL="457200" rtl="0" algn="l">
              <a:spcBef>
                <a:spcPts val="0"/>
              </a:spcBef>
              <a:spcAft>
                <a:spcPts val="0"/>
              </a:spcAft>
              <a:buClr>
                <a:schemeClr val="dk1"/>
              </a:buClr>
              <a:buSzPts val="1200"/>
              <a:buChar char="●"/>
            </a:pPr>
            <a:r>
              <a:rPr b="1" lang="fi">
                <a:solidFill>
                  <a:schemeClr val="dk1"/>
                </a:solidFill>
              </a:rPr>
              <a:t>Subjects / topics involved</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b="1" lang="fi">
                <a:solidFill>
                  <a:schemeClr val="dk1"/>
                </a:solidFill>
              </a:rPr>
              <a:t>Total amount of lessons during the implementation</a:t>
            </a:r>
            <a:br>
              <a:rPr b="1"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b="1" lang="fi">
                <a:solidFill>
                  <a:schemeClr val="dk1"/>
                </a:solidFill>
              </a:rPr>
              <a:t>Artefacts produced during the implementation</a:t>
            </a:r>
            <a:br>
              <a:rPr b="1" lang="fi"/>
            </a:br>
            <a:br>
              <a:rPr b="1" lang="fi" sz="1200"/>
            </a:br>
            <a:r>
              <a:rPr b="1" lang="fi" sz="1200"/>
              <a:t>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2"/>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Thirdly, </a:t>
            </a:r>
            <a:br>
              <a:rPr b="1" lang="fi" sz="2800">
                <a:solidFill>
                  <a:srgbClr val="701C7F"/>
                </a:solidFill>
              </a:rPr>
            </a:br>
            <a:r>
              <a:rPr b="1" lang="fi" sz="2800">
                <a:solidFill>
                  <a:srgbClr val="701C7F"/>
                </a:solidFill>
              </a:rPr>
              <a:t>you need to make a schedule. </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3"/>
          <p:cNvSpPr txBox="1"/>
          <p:nvPr/>
        </p:nvSpPr>
        <p:spPr>
          <a:xfrm>
            <a:off x="193775" y="119625"/>
            <a:ext cx="64287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455" name="Google Shape;455;p53"/>
          <p:cNvGraphicFramePr/>
          <p:nvPr/>
        </p:nvGraphicFramePr>
        <p:xfrm>
          <a:off x="193775" y="534625"/>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veat"/>
                        <a:ea typeface="Caveat"/>
                        <a:cs typeface="Caveat"/>
                        <a:sym typeface="Caveat"/>
                      </a:endParaRPr>
                    </a:p>
                    <a:p>
                      <a:pPr indent="0" lvl="0" marL="0" rtl="0" algn="l">
                        <a:spcBef>
                          <a:spcPts val="0"/>
                        </a:spcBef>
                        <a:spcAft>
                          <a:spcPts val="0"/>
                        </a:spcAft>
                        <a:buNone/>
                      </a:pPr>
                      <a:r>
                        <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veat"/>
                        <a:ea typeface="Caveat"/>
                        <a:cs typeface="Caveat"/>
                        <a:sym typeface="Caveat"/>
                      </a:endParaRPr>
                    </a:p>
                    <a:p>
                      <a:pPr indent="0" lvl="0" marL="0" rtl="0" algn="l">
                        <a:spcBef>
                          <a:spcPts val="0"/>
                        </a:spcBef>
                        <a:spcAft>
                          <a:spcPts val="0"/>
                        </a:spcAft>
                        <a:buNone/>
                      </a:pPr>
                      <a:r>
                        <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veat"/>
                        <a:ea typeface="Caveat"/>
                        <a:cs typeface="Caveat"/>
                        <a:sym typeface="Caveat"/>
                      </a:endParaRPr>
                    </a:p>
                    <a:p>
                      <a:pPr indent="0" lvl="0" marL="0" rtl="0" algn="l">
                        <a:spcBef>
                          <a:spcPts val="0"/>
                        </a:spcBef>
                        <a:spcAft>
                          <a:spcPts val="0"/>
                        </a:spcAft>
                        <a:buNone/>
                      </a:pPr>
                      <a:r>
                        <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4"/>
          <p:cNvSpPr txBox="1"/>
          <p:nvPr/>
        </p:nvSpPr>
        <p:spPr>
          <a:xfrm>
            <a:off x="725375" y="2231050"/>
            <a:ext cx="76821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After the implementation of STEM activity 1, you need to take time to reflect</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5"/>
          <p:cNvSpPr/>
          <p:nvPr/>
        </p:nvSpPr>
        <p:spPr>
          <a:xfrm>
            <a:off x="6171213" y="12868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5"/>
          <p:cNvSpPr/>
          <p:nvPr/>
        </p:nvSpPr>
        <p:spPr>
          <a:xfrm>
            <a:off x="534638" y="12869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5"/>
          <p:cNvSpPr/>
          <p:nvPr/>
        </p:nvSpPr>
        <p:spPr>
          <a:xfrm>
            <a:off x="3419413" y="2293750"/>
            <a:ext cx="2290200" cy="509100"/>
          </a:xfrm>
          <a:prstGeom prst="roundRect">
            <a:avLst>
              <a:gd fmla="val 16667" name="adj"/>
            </a:avLst>
          </a:prstGeom>
          <a:solidFill>
            <a:srgbClr val="FFFF00"/>
          </a:solid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5"/>
          <p:cNvSpPr/>
          <p:nvPr/>
        </p:nvSpPr>
        <p:spPr>
          <a:xfrm>
            <a:off x="593450" y="40575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5"/>
          <p:cNvSpPr/>
          <p:nvPr/>
        </p:nvSpPr>
        <p:spPr>
          <a:xfrm>
            <a:off x="564575" y="323863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0" name="Google Shape;470;p55"/>
          <p:cNvCxnSpPr/>
          <p:nvPr/>
        </p:nvCxnSpPr>
        <p:spPr>
          <a:xfrm flipH="1">
            <a:off x="1726100" y="1801825"/>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471" name="Google Shape;471;p55"/>
          <p:cNvSpPr txBox="1"/>
          <p:nvPr/>
        </p:nvSpPr>
        <p:spPr>
          <a:xfrm>
            <a:off x="618063" y="322187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472" name="Google Shape;472;p55"/>
          <p:cNvCxnSpPr/>
          <p:nvPr/>
        </p:nvCxnSpPr>
        <p:spPr>
          <a:xfrm flipH="1" rot="10800000">
            <a:off x="17371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473" name="Google Shape;473;p55"/>
          <p:cNvSpPr txBox="1"/>
          <p:nvPr/>
        </p:nvSpPr>
        <p:spPr>
          <a:xfrm>
            <a:off x="534625" y="2741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474" name="Google Shape;474;p55"/>
          <p:cNvSpPr txBox="1"/>
          <p:nvPr/>
        </p:nvSpPr>
        <p:spPr>
          <a:xfrm>
            <a:off x="8629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475" name="Google Shape;475;p55"/>
          <p:cNvSpPr/>
          <p:nvPr/>
        </p:nvSpPr>
        <p:spPr>
          <a:xfrm>
            <a:off x="6011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5"/>
          <p:cNvSpPr txBox="1"/>
          <p:nvPr/>
        </p:nvSpPr>
        <p:spPr>
          <a:xfrm>
            <a:off x="72251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477" name="Google Shape;477;p55"/>
          <p:cNvSpPr txBox="1"/>
          <p:nvPr/>
        </p:nvSpPr>
        <p:spPr>
          <a:xfrm>
            <a:off x="618063" y="406360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478" name="Google Shape;478;p55"/>
          <p:cNvSpPr/>
          <p:nvPr/>
        </p:nvSpPr>
        <p:spPr>
          <a:xfrm>
            <a:off x="5346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9" name="Google Shape;479;p55"/>
          <p:cNvCxnSpPr/>
          <p:nvPr/>
        </p:nvCxnSpPr>
        <p:spPr>
          <a:xfrm flipH="1">
            <a:off x="7362700" y="1801825"/>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480" name="Google Shape;480;p55"/>
          <p:cNvCxnSpPr/>
          <p:nvPr/>
        </p:nvCxnSpPr>
        <p:spPr>
          <a:xfrm flipH="1" rot="10800000">
            <a:off x="73737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481" name="Google Shape;481;p55"/>
          <p:cNvSpPr txBox="1"/>
          <p:nvPr/>
        </p:nvSpPr>
        <p:spPr>
          <a:xfrm>
            <a:off x="6171225" y="274163"/>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482" name="Google Shape;482;p55"/>
          <p:cNvSpPr txBox="1"/>
          <p:nvPr/>
        </p:nvSpPr>
        <p:spPr>
          <a:xfrm>
            <a:off x="64995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483" name="Google Shape;483;p55"/>
          <p:cNvSpPr/>
          <p:nvPr/>
        </p:nvSpPr>
        <p:spPr>
          <a:xfrm>
            <a:off x="62377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5"/>
          <p:cNvSpPr txBox="1"/>
          <p:nvPr/>
        </p:nvSpPr>
        <p:spPr>
          <a:xfrm>
            <a:off x="635306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485" name="Google Shape;485;p55"/>
          <p:cNvSpPr/>
          <p:nvPr/>
        </p:nvSpPr>
        <p:spPr>
          <a:xfrm>
            <a:off x="61712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5"/>
          <p:cNvSpPr txBox="1"/>
          <p:nvPr/>
        </p:nvSpPr>
        <p:spPr>
          <a:xfrm>
            <a:off x="3747775" y="2365000"/>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487" name="Google Shape;487;p55"/>
          <p:cNvSpPr/>
          <p:nvPr/>
        </p:nvSpPr>
        <p:spPr>
          <a:xfrm>
            <a:off x="6212600" y="32387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5"/>
          <p:cNvSpPr txBox="1"/>
          <p:nvPr/>
        </p:nvSpPr>
        <p:spPr>
          <a:xfrm>
            <a:off x="6266088" y="32219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489" name="Google Shape;489;p55"/>
          <p:cNvSpPr txBox="1"/>
          <p:nvPr/>
        </p:nvSpPr>
        <p:spPr>
          <a:xfrm>
            <a:off x="586200" y="4581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490" name="Google Shape;490;p55"/>
          <p:cNvSpPr/>
          <p:nvPr/>
        </p:nvSpPr>
        <p:spPr>
          <a:xfrm>
            <a:off x="6252775" y="405782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5"/>
          <p:cNvSpPr txBox="1"/>
          <p:nvPr/>
        </p:nvSpPr>
        <p:spPr>
          <a:xfrm>
            <a:off x="6277388" y="406385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492" name="Google Shape;492;p55"/>
          <p:cNvSpPr txBox="1"/>
          <p:nvPr/>
        </p:nvSpPr>
        <p:spPr>
          <a:xfrm>
            <a:off x="6245525" y="458193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493" name="Google Shape;493;p55"/>
          <p:cNvSpPr txBox="1"/>
          <p:nvPr/>
        </p:nvSpPr>
        <p:spPr>
          <a:xfrm>
            <a:off x="581525" y="1365400"/>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494" name="Google Shape;494;p55"/>
          <p:cNvSpPr txBox="1"/>
          <p:nvPr/>
        </p:nvSpPr>
        <p:spPr>
          <a:xfrm>
            <a:off x="6130425" y="1271000"/>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6"/>
          <p:cNvSpPr txBox="1"/>
          <p:nvPr/>
        </p:nvSpPr>
        <p:spPr>
          <a:xfrm>
            <a:off x="524325" y="355100"/>
            <a:ext cx="78393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reflection</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
        <p:nvSpPr>
          <p:cNvPr id="500" name="Google Shape;500;p56"/>
          <p:cNvSpPr txBox="1"/>
          <p:nvPr/>
        </p:nvSpPr>
        <p:spPr>
          <a:xfrm>
            <a:off x="524325" y="1154000"/>
            <a:ext cx="8279100" cy="319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i">
                <a:solidFill>
                  <a:schemeClr val="dk1"/>
                </a:solidFill>
              </a:rPr>
              <a:t>Formative assessment is a cyclical process involving the elicitation of evidence, interpretation of evidence, and action based on that evidence.</a:t>
            </a:r>
            <a:endParaRPr>
              <a:solidFill>
                <a:schemeClr val="dk1"/>
              </a:solidFill>
            </a:endParaRPr>
          </a:p>
          <a:p>
            <a:pPr indent="0" lvl="0" marL="0" rtl="0" algn="just">
              <a:lnSpc>
                <a:spcPct val="150000"/>
              </a:lnSpc>
              <a:spcBef>
                <a:spcPts val="0"/>
              </a:spcBef>
              <a:spcAft>
                <a:spcPts val="0"/>
              </a:spcAft>
              <a:buNone/>
            </a:pPr>
            <a:r>
              <a:t/>
            </a:r>
            <a:endParaRPr>
              <a:solidFill>
                <a:schemeClr val="dk1"/>
              </a:solidFill>
            </a:endParaRPr>
          </a:p>
          <a:p>
            <a:pPr indent="0" lvl="0" marL="0" rtl="0" algn="just">
              <a:lnSpc>
                <a:spcPct val="150000"/>
              </a:lnSpc>
              <a:spcBef>
                <a:spcPts val="0"/>
              </a:spcBef>
              <a:spcAft>
                <a:spcPts val="0"/>
              </a:spcAft>
              <a:buNone/>
            </a:pPr>
            <a:r>
              <a:rPr lang="fi">
                <a:solidFill>
                  <a:schemeClr val="dk1"/>
                </a:solidFill>
              </a:rPr>
              <a:t>Take a moment to reflect, eg</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what is my understanding of the student’s competencies targeted during STEM activity 1?</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how well did the digital assessment tools work in order to assess the targeted competencies? </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how would I better support the development of targeted competencies in the STEM activity 2?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7"/>
          <p:cNvSpPr txBox="1"/>
          <p:nvPr/>
        </p:nvSpPr>
        <p:spPr>
          <a:xfrm>
            <a:off x="725375" y="2231050"/>
            <a:ext cx="76821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After reflection, it is time to start designing the STEM activity 2. </a:t>
            </a:r>
            <a:endParaRPr/>
          </a:p>
          <a:p>
            <a:pPr indent="0" lvl="0" marL="0" rtl="0" algn="l">
              <a:spcBef>
                <a:spcPts val="0"/>
              </a:spcBef>
              <a:spcAft>
                <a:spcPts val="0"/>
              </a:spcAft>
              <a:buNone/>
            </a:pPr>
            <a:r>
              <a:t/>
            </a:r>
            <a:endParaRPr b="1"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8"/>
          <p:cNvSpPr/>
          <p:nvPr/>
        </p:nvSpPr>
        <p:spPr>
          <a:xfrm>
            <a:off x="534638" y="12869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8"/>
          <p:cNvSpPr/>
          <p:nvPr/>
        </p:nvSpPr>
        <p:spPr>
          <a:xfrm>
            <a:off x="5838075" y="181400"/>
            <a:ext cx="2956500" cy="1833000"/>
          </a:xfrm>
          <a:prstGeom prst="roundRect">
            <a:avLst>
              <a:gd fmla="val 16667" name="adj"/>
            </a:avLst>
          </a:prstGeom>
          <a:solidFill>
            <a:srgbClr val="FFFF00"/>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8"/>
          <p:cNvSpPr/>
          <p:nvPr/>
        </p:nvSpPr>
        <p:spPr>
          <a:xfrm>
            <a:off x="593450" y="40575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8"/>
          <p:cNvSpPr/>
          <p:nvPr/>
        </p:nvSpPr>
        <p:spPr>
          <a:xfrm>
            <a:off x="564575" y="323863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4" name="Google Shape;514;p58"/>
          <p:cNvCxnSpPr/>
          <p:nvPr/>
        </p:nvCxnSpPr>
        <p:spPr>
          <a:xfrm flipH="1">
            <a:off x="1726100" y="1801825"/>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515" name="Google Shape;515;p58"/>
          <p:cNvSpPr txBox="1"/>
          <p:nvPr/>
        </p:nvSpPr>
        <p:spPr>
          <a:xfrm>
            <a:off x="618063" y="322187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516" name="Google Shape;516;p58"/>
          <p:cNvCxnSpPr/>
          <p:nvPr/>
        </p:nvCxnSpPr>
        <p:spPr>
          <a:xfrm flipH="1" rot="10800000">
            <a:off x="17371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517" name="Google Shape;517;p58"/>
          <p:cNvSpPr txBox="1"/>
          <p:nvPr/>
        </p:nvSpPr>
        <p:spPr>
          <a:xfrm>
            <a:off x="534625" y="2741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518" name="Google Shape;518;p58"/>
          <p:cNvSpPr txBox="1"/>
          <p:nvPr/>
        </p:nvSpPr>
        <p:spPr>
          <a:xfrm>
            <a:off x="8629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519" name="Google Shape;519;p58"/>
          <p:cNvSpPr/>
          <p:nvPr/>
        </p:nvSpPr>
        <p:spPr>
          <a:xfrm>
            <a:off x="6011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8"/>
          <p:cNvSpPr txBox="1"/>
          <p:nvPr/>
        </p:nvSpPr>
        <p:spPr>
          <a:xfrm>
            <a:off x="72251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521" name="Google Shape;521;p58"/>
          <p:cNvSpPr txBox="1"/>
          <p:nvPr/>
        </p:nvSpPr>
        <p:spPr>
          <a:xfrm>
            <a:off x="618063" y="406360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522" name="Google Shape;522;p58"/>
          <p:cNvSpPr/>
          <p:nvPr/>
        </p:nvSpPr>
        <p:spPr>
          <a:xfrm>
            <a:off x="5346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3" name="Google Shape;523;p58"/>
          <p:cNvCxnSpPr/>
          <p:nvPr/>
        </p:nvCxnSpPr>
        <p:spPr>
          <a:xfrm flipH="1">
            <a:off x="7362700" y="1801825"/>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524" name="Google Shape;524;p58"/>
          <p:cNvCxnSpPr/>
          <p:nvPr/>
        </p:nvCxnSpPr>
        <p:spPr>
          <a:xfrm flipH="1" rot="10800000">
            <a:off x="73737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525" name="Google Shape;525;p58"/>
          <p:cNvSpPr txBox="1"/>
          <p:nvPr/>
        </p:nvSpPr>
        <p:spPr>
          <a:xfrm>
            <a:off x="6171225" y="274163"/>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526" name="Google Shape;526;p58"/>
          <p:cNvSpPr txBox="1"/>
          <p:nvPr/>
        </p:nvSpPr>
        <p:spPr>
          <a:xfrm>
            <a:off x="64995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527" name="Google Shape;527;p58"/>
          <p:cNvSpPr/>
          <p:nvPr/>
        </p:nvSpPr>
        <p:spPr>
          <a:xfrm>
            <a:off x="62377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8"/>
          <p:cNvSpPr txBox="1"/>
          <p:nvPr/>
        </p:nvSpPr>
        <p:spPr>
          <a:xfrm>
            <a:off x="635306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529" name="Google Shape;529;p58"/>
          <p:cNvSpPr/>
          <p:nvPr/>
        </p:nvSpPr>
        <p:spPr>
          <a:xfrm>
            <a:off x="6171213" y="12868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8"/>
          <p:cNvSpPr/>
          <p:nvPr/>
        </p:nvSpPr>
        <p:spPr>
          <a:xfrm>
            <a:off x="61712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8"/>
          <p:cNvSpPr txBox="1"/>
          <p:nvPr/>
        </p:nvSpPr>
        <p:spPr>
          <a:xfrm>
            <a:off x="3747775" y="2365000"/>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532" name="Google Shape;532;p58"/>
          <p:cNvSpPr/>
          <p:nvPr/>
        </p:nvSpPr>
        <p:spPr>
          <a:xfrm>
            <a:off x="3419413" y="22937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8"/>
          <p:cNvSpPr/>
          <p:nvPr/>
        </p:nvSpPr>
        <p:spPr>
          <a:xfrm>
            <a:off x="6212600" y="32387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8"/>
          <p:cNvSpPr txBox="1"/>
          <p:nvPr/>
        </p:nvSpPr>
        <p:spPr>
          <a:xfrm>
            <a:off x="6266088" y="32219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535" name="Google Shape;535;p58"/>
          <p:cNvSpPr txBox="1"/>
          <p:nvPr/>
        </p:nvSpPr>
        <p:spPr>
          <a:xfrm>
            <a:off x="586200" y="4581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536" name="Google Shape;536;p58"/>
          <p:cNvSpPr/>
          <p:nvPr/>
        </p:nvSpPr>
        <p:spPr>
          <a:xfrm>
            <a:off x="6252775" y="405782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8"/>
          <p:cNvSpPr txBox="1"/>
          <p:nvPr/>
        </p:nvSpPr>
        <p:spPr>
          <a:xfrm>
            <a:off x="6277388" y="406385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538" name="Google Shape;538;p58"/>
          <p:cNvSpPr txBox="1"/>
          <p:nvPr/>
        </p:nvSpPr>
        <p:spPr>
          <a:xfrm>
            <a:off x="6245525" y="458193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539" name="Google Shape;539;p58"/>
          <p:cNvSpPr txBox="1"/>
          <p:nvPr/>
        </p:nvSpPr>
        <p:spPr>
          <a:xfrm>
            <a:off x="581525" y="1365400"/>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540" name="Google Shape;540;p58"/>
          <p:cNvSpPr txBox="1"/>
          <p:nvPr/>
        </p:nvSpPr>
        <p:spPr>
          <a:xfrm>
            <a:off x="6130425" y="1271000"/>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59"/>
          <p:cNvSpPr txBox="1"/>
          <p:nvPr/>
        </p:nvSpPr>
        <p:spPr>
          <a:xfrm>
            <a:off x="270150" y="593375"/>
            <a:ext cx="8806500" cy="32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learning intentions</a:t>
            </a:r>
            <a:br>
              <a:rPr lang="fi"/>
            </a:br>
            <a:br>
              <a:rPr lang="fi"/>
            </a:br>
            <a:endParaRPr/>
          </a:p>
          <a:p>
            <a:pPr indent="0" lvl="0" marL="0" rtl="0" algn="l">
              <a:spcBef>
                <a:spcPts val="0"/>
              </a:spcBef>
              <a:spcAft>
                <a:spcPts val="0"/>
              </a:spcAft>
              <a:buNone/>
            </a:pP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For STEM activity 2, target the same transversal competencies as for STEM activity 1.</a:t>
            </a:r>
            <a:br>
              <a:rPr lang="fi">
                <a:solidFill>
                  <a:schemeClr val="dk1"/>
                </a:solidFill>
              </a:rPr>
            </a:b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Define other </a:t>
            </a:r>
            <a:r>
              <a:rPr lang="fi">
                <a:solidFill>
                  <a:schemeClr val="dk1"/>
                </a:solidFill>
              </a:rPr>
              <a:t>learning intentions</a:t>
            </a:r>
            <a:r>
              <a:rPr lang="fi">
                <a:solidFill>
                  <a:schemeClr val="dk1"/>
                </a:solidFill>
              </a:rPr>
              <a:t> for STEM activity 2. </a:t>
            </a:r>
            <a:br>
              <a:rPr lang="fi">
                <a:solidFill>
                  <a:schemeClr val="dk1"/>
                </a:solidFill>
              </a:rPr>
            </a:br>
            <a:r>
              <a:rPr lang="fi">
                <a:solidFill>
                  <a:schemeClr val="dk1"/>
                </a:solidFill>
              </a:rPr>
              <a:t>These can, and likely will be, different to those for STEM activity 1.</a:t>
            </a:r>
            <a:endParaRPr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0"/>
          <p:cNvSpPr/>
          <p:nvPr/>
        </p:nvSpPr>
        <p:spPr>
          <a:xfrm>
            <a:off x="6171213" y="12868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0"/>
          <p:cNvSpPr/>
          <p:nvPr/>
        </p:nvSpPr>
        <p:spPr>
          <a:xfrm>
            <a:off x="534638" y="12869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0"/>
          <p:cNvSpPr/>
          <p:nvPr/>
        </p:nvSpPr>
        <p:spPr>
          <a:xfrm>
            <a:off x="593450" y="40575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60"/>
          <p:cNvSpPr/>
          <p:nvPr/>
        </p:nvSpPr>
        <p:spPr>
          <a:xfrm>
            <a:off x="564575" y="323863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4" name="Google Shape;554;p60"/>
          <p:cNvCxnSpPr/>
          <p:nvPr/>
        </p:nvCxnSpPr>
        <p:spPr>
          <a:xfrm flipH="1">
            <a:off x="1726100" y="1801825"/>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555" name="Google Shape;555;p60"/>
          <p:cNvSpPr txBox="1"/>
          <p:nvPr/>
        </p:nvSpPr>
        <p:spPr>
          <a:xfrm>
            <a:off x="618063" y="322187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556" name="Google Shape;556;p60"/>
          <p:cNvCxnSpPr/>
          <p:nvPr/>
        </p:nvCxnSpPr>
        <p:spPr>
          <a:xfrm flipH="1" rot="10800000">
            <a:off x="17371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557" name="Google Shape;557;p60"/>
          <p:cNvSpPr txBox="1"/>
          <p:nvPr/>
        </p:nvSpPr>
        <p:spPr>
          <a:xfrm>
            <a:off x="534625" y="2741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558" name="Google Shape;558;p60"/>
          <p:cNvSpPr txBox="1"/>
          <p:nvPr/>
        </p:nvSpPr>
        <p:spPr>
          <a:xfrm>
            <a:off x="8629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559" name="Google Shape;559;p60"/>
          <p:cNvSpPr/>
          <p:nvPr/>
        </p:nvSpPr>
        <p:spPr>
          <a:xfrm>
            <a:off x="6011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0"/>
          <p:cNvSpPr txBox="1"/>
          <p:nvPr/>
        </p:nvSpPr>
        <p:spPr>
          <a:xfrm>
            <a:off x="72251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561" name="Google Shape;561;p60"/>
          <p:cNvSpPr txBox="1"/>
          <p:nvPr/>
        </p:nvSpPr>
        <p:spPr>
          <a:xfrm>
            <a:off x="618063" y="406360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562" name="Google Shape;562;p60"/>
          <p:cNvSpPr/>
          <p:nvPr/>
        </p:nvSpPr>
        <p:spPr>
          <a:xfrm>
            <a:off x="5346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3" name="Google Shape;563;p60"/>
          <p:cNvCxnSpPr/>
          <p:nvPr/>
        </p:nvCxnSpPr>
        <p:spPr>
          <a:xfrm flipH="1">
            <a:off x="7362700" y="1801825"/>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564" name="Google Shape;564;p60"/>
          <p:cNvCxnSpPr/>
          <p:nvPr/>
        </p:nvCxnSpPr>
        <p:spPr>
          <a:xfrm flipH="1" rot="10800000">
            <a:off x="73737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565" name="Google Shape;565;p60"/>
          <p:cNvSpPr txBox="1"/>
          <p:nvPr/>
        </p:nvSpPr>
        <p:spPr>
          <a:xfrm>
            <a:off x="6171225" y="274163"/>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566" name="Google Shape;566;p60"/>
          <p:cNvSpPr txBox="1"/>
          <p:nvPr/>
        </p:nvSpPr>
        <p:spPr>
          <a:xfrm>
            <a:off x="64995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567" name="Google Shape;567;p60"/>
          <p:cNvSpPr/>
          <p:nvPr/>
        </p:nvSpPr>
        <p:spPr>
          <a:xfrm>
            <a:off x="6237713" y="2293763"/>
            <a:ext cx="2290200" cy="509100"/>
          </a:xfrm>
          <a:prstGeom prst="roundRect">
            <a:avLst>
              <a:gd fmla="val 16667" name="adj"/>
            </a:avLst>
          </a:prstGeom>
          <a:solidFill>
            <a:srgbClr val="FFFF00"/>
          </a:solid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0"/>
          <p:cNvSpPr txBox="1"/>
          <p:nvPr/>
        </p:nvSpPr>
        <p:spPr>
          <a:xfrm>
            <a:off x="635306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569" name="Google Shape;569;p60"/>
          <p:cNvSpPr/>
          <p:nvPr/>
        </p:nvSpPr>
        <p:spPr>
          <a:xfrm>
            <a:off x="61712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60"/>
          <p:cNvSpPr txBox="1"/>
          <p:nvPr/>
        </p:nvSpPr>
        <p:spPr>
          <a:xfrm>
            <a:off x="3747775" y="2365000"/>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571" name="Google Shape;571;p60"/>
          <p:cNvSpPr/>
          <p:nvPr/>
        </p:nvSpPr>
        <p:spPr>
          <a:xfrm>
            <a:off x="3419413" y="22937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0"/>
          <p:cNvSpPr/>
          <p:nvPr/>
        </p:nvSpPr>
        <p:spPr>
          <a:xfrm>
            <a:off x="6212600" y="32387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60"/>
          <p:cNvSpPr txBox="1"/>
          <p:nvPr/>
        </p:nvSpPr>
        <p:spPr>
          <a:xfrm>
            <a:off x="6266088" y="32219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574" name="Google Shape;574;p60"/>
          <p:cNvSpPr txBox="1"/>
          <p:nvPr/>
        </p:nvSpPr>
        <p:spPr>
          <a:xfrm>
            <a:off x="586200" y="4581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575" name="Google Shape;575;p60"/>
          <p:cNvSpPr/>
          <p:nvPr/>
        </p:nvSpPr>
        <p:spPr>
          <a:xfrm>
            <a:off x="6252775" y="405782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0"/>
          <p:cNvSpPr txBox="1"/>
          <p:nvPr/>
        </p:nvSpPr>
        <p:spPr>
          <a:xfrm>
            <a:off x="6277388" y="406385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577" name="Google Shape;577;p60"/>
          <p:cNvSpPr txBox="1"/>
          <p:nvPr/>
        </p:nvSpPr>
        <p:spPr>
          <a:xfrm>
            <a:off x="6245525" y="458193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578" name="Google Shape;578;p60"/>
          <p:cNvSpPr txBox="1"/>
          <p:nvPr/>
        </p:nvSpPr>
        <p:spPr>
          <a:xfrm>
            <a:off x="581525" y="1365400"/>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579" name="Google Shape;579;p60"/>
          <p:cNvSpPr txBox="1"/>
          <p:nvPr/>
        </p:nvSpPr>
        <p:spPr>
          <a:xfrm>
            <a:off x="6130425" y="1271000"/>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1"/>
          <p:cNvSpPr/>
          <p:nvPr/>
        </p:nvSpPr>
        <p:spPr>
          <a:xfrm>
            <a:off x="3982949" y="597854"/>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5" name="Google Shape;585;p61"/>
          <p:cNvPicPr preferRelativeResize="0"/>
          <p:nvPr/>
        </p:nvPicPr>
        <p:blipFill>
          <a:blip r:embed="rId3">
            <a:alphaModFix/>
          </a:blip>
          <a:stretch>
            <a:fillRect/>
          </a:stretch>
        </p:blipFill>
        <p:spPr>
          <a:xfrm rot="8076267">
            <a:off x="7456903" y="1010681"/>
            <a:ext cx="357623" cy="405843"/>
          </a:xfrm>
          <a:prstGeom prst="rect">
            <a:avLst/>
          </a:prstGeom>
          <a:noFill/>
          <a:ln>
            <a:noFill/>
          </a:ln>
        </p:spPr>
      </p:pic>
      <p:pic>
        <p:nvPicPr>
          <p:cNvPr id="586" name="Google Shape;586;p61"/>
          <p:cNvPicPr preferRelativeResize="0"/>
          <p:nvPr/>
        </p:nvPicPr>
        <p:blipFill>
          <a:blip r:embed="rId3">
            <a:alphaModFix/>
          </a:blip>
          <a:stretch>
            <a:fillRect/>
          </a:stretch>
        </p:blipFill>
        <p:spPr>
          <a:xfrm rot="-9731519">
            <a:off x="7956104" y="2763878"/>
            <a:ext cx="355597" cy="408129"/>
          </a:xfrm>
          <a:prstGeom prst="rect">
            <a:avLst/>
          </a:prstGeom>
          <a:noFill/>
          <a:ln>
            <a:noFill/>
          </a:ln>
        </p:spPr>
      </p:pic>
      <p:sp>
        <p:nvSpPr>
          <p:cNvPr id="587" name="Google Shape;587;p61"/>
          <p:cNvSpPr/>
          <p:nvPr/>
        </p:nvSpPr>
        <p:spPr>
          <a:xfrm>
            <a:off x="5157381" y="461075"/>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588" name="Google Shape;588;p61"/>
          <p:cNvSpPr/>
          <p:nvPr/>
        </p:nvSpPr>
        <p:spPr>
          <a:xfrm>
            <a:off x="6897788" y="3647395"/>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589" name="Google Shape;589;p61"/>
          <p:cNvSpPr/>
          <p:nvPr/>
        </p:nvSpPr>
        <p:spPr>
          <a:xfrm>
            <a:off x="7641965" y="1768398"/>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590" name="Google Shape;590;p61"/>
          <p:cNvSpPr/>
          <p:nvPr/>
        </p:nvSpPr>
        <p:spPr>
          <a:xfrm>
            <a:off x="4129579" y="3647395"/>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591" name="Google Shape;591;p61"/>
          <p:cNvPicPr preferRelativeResize="0"/>
          <p:nvPr/>
        </p:nvPicPr>
        <p:blipFill>
          <a:blip r:embed="rId3">
            <a:alphaModFix/>
          </a:blip>
          <a:stretch>
            <a:fillRect/>
          </a:stretch>
        </p:blipFill>
        <p:spPr>
          <a:xfrm rot="-5400000">
            <a:off x="5953512" y="4300866"/>
            <a:ext cx="360083" cy="403034"/>
          </a:xfrm>
          <a:prstGeom prst="rect">
            <a:avLst/>
          </a:prstGeom>
          <a:noFill/>
          <a:ln>
            <a:noFill/>
          </a:ln>
        </p:spPr>
      </p:pic>
      <p:sp>
        <p:nvSpPr>
          <p:cNvPr id="592" name="Google Shape;592;p61"/>
          <p:cNvSpPr/>
          <p:nvPr/>
        </p:nvSpPr>
        <p:spPr>
          <a:xfrm>
            <a:off x="3642325" y="1768398"/>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593" name="Google Shape;593;p61"/>
          <p:cNvPicPr preferRelativeResize="0"/>
          <p:nvPr/>
        </p:nvPicPr>
        <p:blipFill>
          <a:blip r:embed="rId3">
            <a:alphaModFix/>
          </a:blip>
          <a:stretch>
            <a:fillRect/>
          </a:stretch>
        </p:blipFill>
        <p:spPr>
          <a:xfrm rot="-674419">
            <a:off x="3827654" y="2758522"/>
            <a:ext cx="370792" cy="418858"/>
          </a:xfrm>
          <a:prstGeom prst="rect">
            <a:avLst/>
          </a:prstGeom>
          <a:noFill/>
          <a:ln>
            <a:noFill/>
          </a:ln>
        </p:spPr>
      </p:pic>
      <p:pic>
        <p:nvPicPr>
          <p:cNvPr id="594" name="Google Shape;594;p61"/>
          <p:cNvPicPr preferRelativeResize="0"/>
          <p:nvPr/>
        </p:nvPicPr>
        <p:blipFill>
          <a:blip r:embed="rId3">
            <a:alphaModFix/>
          </a:blip>
          <a:stretch>
            <a:fillRect/>
          </a:stretch>
        </p:blipFill>
        <p:spPr>
          <a:xfrm rot="2723744">
            <a:off x="4405287" y="1010680"/>
            <a:ext cx="357622" cy="405846"/>
          </a:xfrm>
          <a:prstGeom prst="rect">
            <a:avLst/>
          </a:prstGeom>
          <a:noFill/>
          <a:ln>
            <a:noFill/>
          </a:ln>
        </p:spPr>
      </p:pic>
      <p:sp>
        <p:nvSpPr>
          <p:cNvPr id="595" name="Google Shape;595;p61"/>
          <p:cNvSpPr txBox="1"/>
          <p:nvPr/>
        </p:nvSpPr>
        <p:spPr>
          <a:xfrm>
            <a:off x="89425" y="40992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STEM activity</a:t>
            </a:r>
            <a:br>
              <a:rPr b="1" lang="fi" sz="1200">
                <a:solidFill>
                  <a:srgbClr val="000000"/>
                </a:solidFill>
              </a:rPr>
            </a:br>
            <a:br>
              <a:rPr b="1" lang="fi" sz="1200">
                <a:solidFill>
                  <a:srgbClr val="000000"/>
                </a:solidFill>
              </a:rPr>
            </a:br>
            <a:r>
              <a:rPr b="1" lang="fi" sz="1200">
                <a:solidFill>
                  <a:schemeClr val="dk1"/>
                </a:solidFill>
              </a:rPr>
              <a:t>The activity must again follow the steps presented h</a:t>
            </a:r>
            <a:r>
              <a:rPr b="1" lang="fi" sz="1200"/>
              <a:t>ere.</a:t>
            </a:r>
            <a:r>
              <a:rPr b="1" lang="fi" sz="1200">
                <a:solidFill>
                  <a:srgbClr val="000000"/>
                </a:solidFill>
              </a:rPr>
              <a:t> </a:t>
            </a:r>
            <a:endParaRPr b="1" sz="12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Secondly, </a:t>
            </a:r>
            <a:br>
              <a:rPr b="1" lang="fi" sz="2800">
                <a:solidFill>
                  <a:srgbClr val="701C7F"/>
                </a:solidFill>
              </a:rPr>
            </a:br>
            <a:r>
              <a:rPr b="1" lang="fi" sz="2800">
                <a:solidFill>
                  <a:srgbClr val="701C7F"/>
                </a:solidFill>
              </a:rPr>
              <a:t>you need to master the design template. </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2"/>
          <p:cNvSpPr/>
          <p:nvPr/>
        </p:nvSpPr>
        <p:spPr>
          <a:xfrm>
            <a:off x="6171213" y="12868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2"/>
          <p:cNvSpPr/>
          <p:nvPr/>
        </p:nvSpPr>
        <p:spPr>
          <a:xfrm>
            <a:off x="534638" y="12869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62"/>
          <p:cNvSpPr/>
          <p:nvPr/>
        </p:nvSpPr>
        <p:spPr>
          <a:xfrm>
            <a:off x="5927300" y="3104850"/>
            <a:ext cx="2956500" cy="1833000"/>
          </a:xfrm>
          <a:prstGeom prst="roundRect">
            <a:avLst>
              <a:gd fmla="val 16667" name="adj"/>
            </a:avLst>
          </a:prstGeom>
          <a:solidFill>
            <a:srgbClr val="FFFF00"/>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62"/>
          <p:cNvSpPr/>
          <p:nvPr/>
        </p:nvSpPr>
        <p:spPr>
          <a:xfrm>
            <a:off x="593450" y="40575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62"/>
          <p:cNvSpPr/>
          <p:nvPr/>
        </p:nvSpPr>
        <p:spPr>
          <a:xfrm>
            <a:off x="564575" y="323863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5" name="Google Shape;605;p62"/>
          <p:cNvCxnSpPr/>
          <p:nvPr/>
        </p:nvCxnSpPr>
        <p:spPr>
          <a:xfrm flipH="1">
            <a:off x="1726100" y="1801825"/>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606" name="Google Shape;606;p62"/>
          <p:cNvSpPr txBox="1"/>
          <p:nvPr/>
        </p:nvSpPr>
        <p:spPr>
          <a:xfrm>
            <a:off x="618063" y="322187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607" name="Google Shape;607;p62"/>
          <p:cNvCxnSpPr/>
          <p:nvPr/>
        </p:nvCxnSpPr>
        <p:spPr>
          <a:xfrm flipH="1" rot="10800000">
            <a:off x="17371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608" name="Google Shape;608;p62"/>
          <p:cNvSpPr txBox="1"/>
          <p:nvPr/>
        </p:nvSpPr>
        <p:spPr>
          <a:xfrm>
            <a:off x="534625" y="2741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609" name="Google Shape;609;p62"/>
          <p:cNvSpPr txBox="1"/>
          <p:nvPr/>
        </p:nvSpPr>
        <p:spPr>
          <a:xfrm>
            <a:off x="8629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610" name="Google Shape;610;p62"/>
          <p:cNvSpPr/>
          <p:nvPr/>
        </p:nvSpPr>
        <p:spPr>
          <a:xfrm>
            <a:off x="6011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2"/>
          <p:cNvSpPr txBox="1"/>
          <p:nvPr/>
        </p:nvSpPr>
        <p:spPr>
          <a:xfrm>
            <a:off x="72251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612" name="Google Shape;612;p62"/>
          <p:cNvSpPr txBox="1"/>
          <p:nvPr/>
        </p:nvSpPr>
        <p:spPr>
          <a:xfrm>
            <a:off x="618063" y="406360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613" name="Google Shape;613;p62"/>
          <p:cNvSpPr/>
          <p:nvPr/>
        </p:nvSpPr>
        <p:spPr>
          <a:xfrm>
            <a:off x="5346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4" name="Google Shape;614;p62"/>
          <p:cNvCxnSpPr/>
          <p:nvPr/>
        </p:nvCxnSpPr>
        <p:spPr>
          <a:xfrm flipH="1">
            <a:off x="7362700" y="1801825"/>
            <a:ext cx="9600" cy="492000"/>
          </a:xfrm>
          <a:prstGeom prst="straightConnector1">
            <a:avLst/>
          </a:prstGeom>
          <a:noFill/>
          <a:ln cap="flat" cmpd="sng" w="28575">
            <a:solidFill>
              <a:srgbClr val="701C7F"/>
            </a:solidFill>
            <a:prstDash val="solid"/>
            <a:round/>
            <a:headEnd len="med" w="med" type="none"/>
            <a:tailEnd len="med" w="med" type="triangle"/>
          </a:ln>
        </p:spPr>
      </p:cxnSp>
      <p:cxnSp>
        <p:nvCxnSpPr>
          <p:cNvPr id="615" name="Google Shape;615;p62"/>
          <p:cNvCxnSpPr/>
          <p:nvPr/>
        </p:nvCxnSpPr>
        <p:spPr>
          <a:xfrm flipH="1" rot="10800000">
            <a:off x="7373788" y="2800013"/>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616" name="Google Shape;616;p62"/>
          <p:cNvSpPr txBox="1"/>
          <p:nvPr/>
        </p:nvSpPr>
        <p:spPr>
          <a:xfrm>
            <a:off x="6171225" y="274163"/>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617" name="Google Shape;617;p62"/>
          <p:cNvSpPr txBox="1"/>
          <p:nvPr/>
        </p:nvSpPr>
        <p:spPr>
          <a:xfrm>
            <a:off x="6499575" y="740925"/>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618" name="Google Shape;618;p62"/>
          <p:cNvSpPr/>
          <p:nvPr/>
        </p:nvSpPr>
        <p:spPr>
          <a:xfrm>
            <a:off x="6237713" y="2293763"/>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2"/>
          <p:cNvSpPr txBox="1"/>
          <p:nvPr/>
        </p:nvSpPr>
        <p:spPr>
          <a:xfrm>
            <a:off x="6353063" y="2363640"/>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620" name="Google Shape;620;p62"/>
          <p:cNvSpPr/>
          <p:nvPr/>
        </p:nvSpPr>
        <p:spPr>
          <a:xfrm>
            <a:off x="6171213" y="6696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2"/>
          <p:cNvSpPr txBox="1"/>
          <p:nvPr/>
        </p:nvSpPr>
        <p:spPr>
          <a:xfrm>
            <a:off x="3747775" y="2365000"/>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622" name="Google Shape;622;p62"/>
          <p:cNvSpPr/>
          <p:nvPr/>
        </p:nvSpPr>
        <p:spPr>
          <a:xfrm>
            <a:off x="3419413" y="22937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2"/>
          <p:cNvSpPr/>
          <p:nvPr/>
        </p:nvSpPr>
        <p:spPr>
          <a:xfrm>
            <a:off x="6212600" y="32387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2"/>
          <p:cNvSpPr txBox="1"/>
          <p:nvPr/>
        </p:nvSpPr>
        <p:spPr>
          <a:xfrm>
            <a:off x="6266088" y="32219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625" name="Google Shape;625;p62"/>
          <p:cNvSpPr txBox="1"/>
          <p:nvPr/>
        </p:nvSpPr>
        <p:spPr>
          <a:xfrm>
            <a:off x="586200" y="4581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626" name="Google Shape;626;p62"/>
          <p:cNvSpPr/>
          <p:nvPr/>
        </p:nvSpPr>
        <p:spPr>
          <a:xfrm>
            <a:off x="6252775" y="405782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2"/>
          <p:cNvSpPr txBox="1"/>
          <p:nvPr/>
        </p:nvSpPr>
        <p:spPr>
          <a:xfrm>
            <a:off x="6277388" y="4063858"/>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solidFill>
                  <a:schemeClr val="dk1"/>
                </a:solidFill>
              </a:rPr>
              <a:t>success</a:t>
            </a:r>
            <a:r>
              <a:rPr b="1" lang="fi" sz="1200"/>
              <a:t> criteria</a:t>
            </a:r>
            <a:endParaRPr b="1" sz="1200"/>
          </a:p>
        </p:txBody>
      </p:sp>
      <p:sp>
        <p:nvSpPr>
          <p:cNvPr id="628" name="Google Shape;628;p62"/>
          <p:cNvSpPr txBox="1"/>
          <p:nvPr/>
        </p:nvSpPr>
        <p:spPr>
          <a:xfrm>
            <a:off x="6245525" y="458193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629" name="Google Shape;629;p62"/>
          <p:cNvSpPr txBox="1"/>
          <p:nvPr/>
        </p:nvSpPr>
        <p:spPr>
          <a:xfrm>
            <a:off x="581525" y="1365400"/>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630" name="Google Shape;630;p62"/>
          <p:cNvSpPr txBox="1"/>
          <p:nvPr/>
        </p:nvSpPr>
        <p:spPr>
          <a:xfrm>
            <a:off x="6130425" y="1271000"/>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3"/>
          <p:cNvSpPr txBox="1"/>
          <p:nvPr/>
        </p:nvSpPr>
        <p:spPr>
          <a:xfrm>
            <a:off x="524325" y="744100"/>
            <a:ext cx="7839300" cy="11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define success criteria for transversal competencies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fi"/>
              <a:t>The targeted transversal competencies are the same as in STEM activity 1. </a:t>
            </a:r>
            <a:br>
              <a:rPr b="1" lang="fi"/>
            </a:br>
            <a:br>
              <a:rPr b="1" lang="fi"/>
            </a:br>
            <a:r>
              <a:rPr b="1" lang="fi"/>
              <a:t>Hence, you can use the same success criteria. </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4"/>
          <p:cNvSpPr/>
          <p:nvPr/>
        </p:nvSpPr>
        <p:spPr>
          <a:xfrm>
            <a:off x="241700" y="3909713"/>
            <a:ext cx="6288900" cy="460725"/>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i" sz="1000">
                <a:solidFill>
                  <a:schemeClr val="dk1"/>
                </a:solidFill>
                <a:latin typeface="Alfa Slab One"/>
                <a:ea typeface="Alfa Slab One"/>
                <a:cs typeface="Alfa Slab One"/>
                <a:sym typeface="Alfa Slab One"/>
              </a:rPr>
              <a:t>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p:txBody>
      </p:sp>
      <p:sp>
        <p:nvSpPr>
          <p:cNvPr id="641" name="Google Shape;641;p64"/>
          <p:cNvSpPr/>
          <p:nvPr/>
        </p:nvSpPr>
        <p:spPr>
          <a:xfrm>
            <a:off x="1249825" y="5434225"/>
            <a:ext cx="3018875" cy="2400650"/>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rgbClr val="701C7F"/>
                </a:solidFill>
                <a:latin typeface="Alfa Slab One"/>
                <a:ea typeface="Alfa Slab One"/>
                <a:cs typeface="Alfa Slab One"/>
                <a:sym typeface="Alfa Slab One"/>
              </a:rPr>
              <a:t>Competencies are defined </a:t>
            </a:r>
            <a:br>
              <a:rPr lang="fi" sz="1100">
                <a:solidFill>
                  <a:srgbClr val="701C7F"/>
                </a:solidFill>
                <a:latin typeface="Alfa Slab One"/>
                <a:ea typeface="Alfa Slab One"/>
                <a:cs typeface="Alfa Slab One"/>
                <a:sym typeface="Alfa Slab One"/>
              </a:rPr>
            </a:br>
            <a:r>
              <a:rPr lang="fi" sz="1100">
                <a:solidFill>
                  <a:srgbClr val="701C7F"/>
                </a:solidFill>
                <a:latin typeface="Alfa Slab One"/>
                <a:ea typeface="Alfa Slab One"/>
                <a:cs typeface="Alfa Slab One"/>
                <a:sym typeface="Alfa Slab One"/>
              </a:rPr>
              <a:t>in each country, eg</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problem-solving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innovation </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creativity</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communication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critical-thinking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meta-cognitive skills</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collaboration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self-regulation</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p:txBody>
      </p:sp>
      <p:graphicFrame>
        <p:nvGraphicFramePr>
          <p:cNvPr id="642" name="Google Shape;642;p64"/>
          <p:cNvGraphicFramePr/>
          <p:nvPr/>
        </p:nvGraphicFramePr>
        <p:xfrm>
          <a:off x="401525" y="1864300"/>
          <a:ext cx="3000000" cy="3000000"/>
        </p:xfrm>
        <a:graphic>
          <a:graphicData uri="http://schemas.openxmlformats.org/drawingml/2006/table">
            <a:tbl>
              <a:tblPr>
                <a:noFill/>
                <a:tableStyleId>{B5AB57D0-B0EF-4079-A07F-2622CC2B8F0C}</a:tableStyleId>
              </a:tblPr>
              <a:tblGrid>
                <a:gridCol w="3142225"/>
                <a:gridCol w="1936075"/>
                <a:gridCol w="1794700"/>
                <a:gridCol w="1602300"/>
              </a:tblGrid>
              <a:tr h="681800">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Sending and/or</a:t>
                      </a:r>
                      <a:endParaRPr sz="1200"/>
                    </a:p>
                    <a:p>
                      <a:pPr indent="-304800" lvl="0" marL="457200" rtl="0" algn="l">
                        <a:spcBef>
                          <a:spcPts val="0"/>
                        </a:spcBef>
                        <a:spcAft>
                          <a:spcPts val="0"/>
                        </a:spcAft>
                        <a:buSzPts val="1200"/>
                        <a:buChar char="●"/>
                      </a:pPr>
                      <a:r>
                        <a:rPr lang="fi" sz="1200"/>
                        <a:t>Displaying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solidFill>
                            <a:schemeClr val="dk1"/>
                          </a:solidFill>
                        </a:rPr>
                        <a:t>Analysing</a:t>
                      </a:r>
                      <a:r>
                        <a:rPr lang="fi" sz="1200"/>
                        <a:t> and/or</a:t>
                      </a:r>
                      <a:endParaRPr sz="1200"/>
                    </a:p>
                    <a:p>
                      <a:pPr indent="-304800" lvl="0" marL="457200" rtl="0" algn="l">
                        <a:spcBef>
                          <a:spcPts val="0"/>
                        </a:spcBef>
                        <a:spcAft>
                          <a:spcPts val="0"/>
                        </a:spcAft>
                        <a:buSzPts val="1200"/>
                        <a:buChar char="●"/>
                      </a:pPr>
                      <a:r>
                        <a:rPr lang="fi" sz="1200">
                          <a:solidFill>
                            <a:schemeClr val="dk1"/>
                          </a:solidFill>
                        </a:rPr>
                        <a:t>Processing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Interactive environment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Sharing learning intentions</a:t>
                      </a:r>
                      <a:endParaRPr sz="1200"/>
                    </a:p>
                    <a:p>
                      <a:pPr indent="-304800" lvl="0" marL="457200" rtl="0" algn="l">
                        <a:spcBef>
                          <a:spcPts val="0"/>
                        </a:spcBef>
                        <a:spcAft>
                          <a:spcPts val="0"/>
                        </a:spcAft>
                        <a:buSzPts val="1200"/>
                        <a:buChar char="●"/>
                      </a:pPr>
                      <a:r>
                        <a:rPr lang="fi" sz="1200"/>
                        <a:t>Clarifying success criteria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200">
                <a:tc>
                  <a:txBody>
                    <a:bodyPr/>
                    <a:lstStyle/>
                    <a:p>
                      <a:pPr indent="-304800" lvl="0" marL="457200" rtl="0" algn="l">
                        <a:spcBef>
                          <a:spcPts val="0"/>
                        </a:spcBef>
                        <a:spcAft>
                          <a:spcPts val="0"/>
                        </a:spcAft>
                        <a:buSzPts val="1200"/>
                        <a:buChar char="●"/>
                      </a:pPr>
                      <a:r>
                        <a:rPr lang="fi" sz="1200"/>
                        <a:t>Questioning</a:t>
                      </a:r>
                      <a:endParaRPr sz="1200"/>
                    </a:p>
                    <a:p>
                      <a:pPr indent="-304800" lvl="0" marL="457200" rtl="0" algn="l">
                        <a:spcBef>
                          <a:spcPts val="0"/>
                        </a:spcBef>
                        <a:spcAft>
                          <a:spcPts val="0"/>
                        </a:spcAft>
                        <a:buSzPts val="1200"/>
                        <a:buChar char="●"/>
                      </a:pPr>
                      <a:r>
                        <a:rPr lang="fi" sz="1200"/>
                        <a:t>Classroom discussions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Giving feedback</a:t>
                      </a:r>
                      <a:endParaRPr sz="1200"/>
                    </a:p>
                    <a:p>
                      <a:pPr indent="-304800" lvl="0" marL="457200" rtl="0" algn="l">
                        <a:spcBef>
                          <a:spcPts val="0"/>
                        </a:spcBef>
                        <a:spcAft>
                          <a:spcPts val="0"/>
                        </a:spcAft>
                        <a:buSzPts val="1200"/>
                        <a:buChar char="●"/>
                      </a:pPr>
                      <a:r>
                        <a:rPr lang="fi" sz="1200">
                          <a:solidFill>
                            <a:schemeClr val="dk1"/>
                          </a:solidFill>
                        </a:rPr>
                        <a:t>Using feedback</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Self-assessment</a:t>
                      </a:r>
                      <a:endParaRPr sz="1200"/>
                    </a:p>
                    <a:p>
                      <a:pPr indent="-304800" lvl="0" marL="457200" rtl="0" algn="l">
                        <a:spcBef>
                          <a:spcPts val="0"/>
                        </a:spcBef>
                        <a:spcAft>
                          <a:spcPts val="0"/>
                        </a:spcAft>
                        <a:buSzPts val="1200"/>
                        <a:buChar char="●"/>
                      </a:pPr>
                      <a:r>
                        <a:rPr lang="fi" sz="1200">
                          <a:solidFill>
                            <a:schemeClr val="dk1"/>
                          </a:solidFill>
                        </a:rPr>
                        <a:t>Peer assessment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43" name="Google Shape;643;p64"/>
          <p:cNvSpPr txBox="1"/>
          <p:nvPr/>
        </p:nvSpPr>
        <p:spPr>
          <a:xfrm rot="-5400000">
            <a:off x="-1247100" y="3236502"/>
            <a:ext cx="28458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200">
                <a:solidFill>
                  <a:schemeClr val="dk1"/>
                </a:solidFill>
              </a:rPr>
              <a:t>Formative assessment strategies </a:t>
            </a:r>
            <a:endParaRPr b="1" sz="1200">
              <a:solidFill>
                <a:schemeClr val="dk1"/>
              </a:solidFill>
            </a:endParaRPr>
          </a:p>
        </p:txBody>
      </p:sp>
      <p:sp>
        <p:nvSpPr>
          <p:cNvPr id="644" name="Google Shape;644;p64"/>
          <p:cNvSpPr txBox="1"/>
          <p:nvPr/>
        </p:nvSpPr>
        <p:spPr>
          <a:xfrm>
            <a:off x="3543750" y="1467288"/>
            <a:ext cx="22851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Functions of digital tools</a:t>
            </a:r>
            <a:endParaRPr b="1" sz="1200"/>
          </a:p>
        </p:txBody>
      </p:sp>
      <p:sp>
        <p:nvSpPr>
          <p:cNvPr id="645" name="Google Shape;645;p64"/>
          <p:cNvSpPr txBox="1"/>
          <p:nvPr/>
        </p:nvSpPr>
        <p:spPr>
          <a:xfrm>
            <a:off x="401525" y="299475"/>
            <a:ext cx="8039100" cy="5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Instructions: define assessment strategy and digital tools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rPr b="1" lang="fi"/>
              <a:t>You can choose different strategies and tools compared to the STEM activity 1. </a:t>
            </a:r>
            <a:endParaRPr b="1"/>
          </a:p>
        </p:txBody>
      </p:sp>
      <p:sp>
        <p:nvSpPr>
          <p:cNvPr id="646" name="Google Shape;646;p64"/>
          <p:cNvSpPr/>
          <p:nvPr/>
        </p:nvSpPr>
        <p:spPr>
          <a:xfrm>
            <a:off x="241700" y="1467300"/>
            <a:ext cx="3258000" cy="105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65"/>
          <p:cNvSpPr txBox="1"/>
          <p:nvPr/>
        </p:nvSpPr>
        <p:spPr>
          <a:xfrm>
            <a:off x="163200" y="575375"/>
            <a:ext cx="8817600" cy="4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Remember!</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rtl="0" algn="l">
              <a:lnSpc>
                <a:spcPct val="115000"/>
              </a:lnSpc>
              <a:spcBef>
                <a:spcPts val="0"/>
              </a:spcBef>
              <a:spcAft>
                <a:spcPts val="0"/>
              </a:spcAft>
              <a:buClr>
                <a:schemeClr val="dk1"/>
              </a:buClr>
              <a:buSzPts val="1400"/>
              <a:buChar char="●"/>
            </a:pPr>
            <a:r>
              <a:rPr b="1" lang="fi">
                <a:solidFill>
                  <a:schemeClr val="dk1"/>
                </a:solidFill>
              </a:rPr>
              <a:t>The focus of ATS STEM project is to investigate the possibilities of formative assessment with digital tools in the context of STEM. </a:t>
            </a:r>
            <a:br>
              <a:rPr b="1" lang="fi">
                <a:solidFill>
                  <a:schemeClr val="dk1"/>
                </a:solidFill>
              </a:rPr>
            </a:br>
            <a:endParaRPr b="1">
              <a:solidFill>
                <a:schemeClr val="dk1"/>
              </a:solidFill>
            </a:endParaRPr>
          </a:p>
          <a:p>
            <a:pPr indent="-317500" lvl="0" marL="457200" rtl="0" algn="l">
              <a:lnSpc>
                <a:spcPct val="115000"/>
              </a:lnSpc>
              <a:spcBef>
                <a:spcPts val="0"/>
              </a:spcBef>
              <a:spcAft>
                <a:spcPts val="0"/>
              </a:spcAft>
              <a:buClr>
                <a:schemeClr val="dk1"/>
              </a:buClr>
              <a:buSzPts val="1400"/>
              <a:buChar char="●"/>
            </a:pPr>
            <a:r>
              <a:rPr b="1" lang="fi">
                <a:solidFill>
                  <a:schemeClr val="dk1"/>
                </a:solidFill>
              </a:rPr>
              <a:t>You can design and implement other types of assessment related to the STEM activities, however, you need to make sure that in each activity you: </a:t>
            </a:r>
            <a:br>
              <a:rPr b="1" lang="fi">
                <a:solidFill>
                  <a:schemeClr val="dk1"/>
                </a:solidFill>
              </a:rPr>
            </a:br>
            <a:br>
              <a:rPr b="1" lang="fi">
                <a:solidFill>
                  <a:schemeClr val="dk1"/>
                </a:solidFill>
              </a:rPr>
            </a:br>
            <a:r>
              <a:rPr b="1" lang="fi" sz="1300">
                <a:solidFill>
                  <a:srgbClr val="701C7F"/>
                </a:solidFill>
              </a:rPr>
              <a:t>→ 	SPECIFY 2-3 TARGETED TRANSVERSAL COMPETENCY-RELATED LEARNING INTENTIONS</a:t>
            </a:r>
            <a:br>
              <a:rPr b="1" lang="fi" sz="1300">
                <a:solidFill>
                  <a:srgbClr val="701C7F"/>
                </a:solidFill>
              </a:rPr>
            </a:br>
            <a:endParaRPr b="1" sz="1300">
              <a:solidFill>
                <a:srgbClr val="701C7F"/>
              </a:solidFill>
            </a:endParaRPr>
          </a:p>
          <a:p>
            <a:pPr indent="0" lvl="0" marL="457200" rtl="0" algn="l">
              <a:lnSpc>
                <a:spcPct val="115000"/>
              </a:lnSpc>
              <a:spcBef>
                <a:spcPts val="0"/>
              </a:spcBef>
              <a:spcAft>
                <a:spcPts val="0"/>
              </a:spcAft>
              <a:buNone/>
            </a:pPr>
            <a:r>
              <a:rPr b="1" lang="fi" sz="1300">
                <a:solidFill>
                  <a:srgbClr val="701C7F"/>
                </a:solidFill>
              </a:rPr>
              <a:t>→ 	DEFINE SUCCESS CRITERIA FOR THE TARGETED TRANSVERSAL COMPETENCY-RELATED </a:t>
            </a:r>
            <a:br>
              <a:rPr b="1" lang="fi" sz="1300">
                <a:solidFill>
                  <a:srgbClr val="701C7F"/>
                </a:solidFill>
              </a:rPr>
            </a:br>
            <a:r>
              <a:rPr b="1" lang="fi" sz="1300">
                <a:solidFill>
                  <a:srgbClr val="701C7F"/>
                </a:solidFill>
              </a:rPr>
              <a:t>	LEARNING INTENTIONS</a:t>
            </a:r>
            <a:br>
              <a:rPr b="1" lang="fi" sz="1300">
                <a:solidFill>
                  <a:srgbClr val="701C7F"/>
                </a:solidFill>
              </a:rPr>
            </a:br>
            <a:endParaRPr b="1" sz="1300">
              <a:solidFill>
                <a:srgbClr val="701C7F"/>
              </a:solidFill>
            </a:endParaRPr>
          </a:p>
          <a:p>
            <a:pPr indent="0" lvl="0" marL="457200" rtl="0" algn="l">
              <a:lnSpc>
                <a:spcPct val="115000"/>
              </a:lnSpc>
              <a:spcBef>
                <a:spcPts val="0"/>
              </a:spcBef>
              <a:spcAft>
                <a:spcPts val="0"/>
              </a:spcAft>
              <a:buNone/>
            </a:pPr>
            <a:r>
              <a:rPr b="1" lang="fi" sz="1300">
                <a:solidFill>
                  <a:srgbClr val="701C7F"/>
                </a:solidFill>
              </a:rPr>
              <a:t>→ 	CHOOSE SUITABLE FORMATIVE ASSESSMENT STRATEGIES AND DIGITAL TOOLS TO BE </a:t>
            </a:r>
            <a:br>
              <a:rPr b="1" lang="fi" sz="1300">
                <a:solidFill>
                  <a:srgbClr val="701C7F"/>
                </a:solidFill>
              </a:rPr>
            </a:br>
            <a:r>
              <a:rPr b="1" lang="fi" sz="1300">
                <a:solidFill>
                  <a:srgbClr val="701C7F"/>
                </a:solidFill>
              </a:rPr>
              <a:t>	UTILISED IN SUPPORTING THE STUDENT LEARNING RELATED TO THE TARGETED	</a:t>
            </a:r>
            <a:br>
              <a:rPr b="1" lang="fi" sz="1300">
                <a:solidFill>
                  <a:srgbClr val="701C7F"/>
                </a:solidFill>
              </a:rPr>
            </a:br>
            <a:r>
              <a:rPr b="1" lang="fi" sz="1300">
                <a:solidFill>
                  <a:srgbClr val="701C7F"/>
                </a:solidFill>
              </a:rPr>
              <a:t>	TRANSVERSAL COMPETENCIES</a:t>
            </a:r>
            <a:endParaRPr b="1" sz="1300">
              <a:solidFill>
                <a:srgbClr val="701C7F"/>
              </a:solidFill>
            </a:endParaRPr>
          </a:p>
          <a:p>
            <a:pPr indent="0" lvl="0" marL="0" rtl="0" algn="l">
              <a:spcBef>
                <a:spcPts val="0"/>
              </a:spcBef>
              <a:spcAft>
                <a:spcPts val="0"/>
              </a:spcAft>
              <a:buNone/>
            </a:pPr>
            <a:r>
              <a:t/>
            </a:r>
            <a:endParaRPr b="1"/>
          </a:p>
          <a:p>
            <a:pPr indent="0" lvl="0" marL="0" rtl="0" algn="l">
              <a:spcBef>
                <a:spcPts val="0"/>
              </a:spcBef>
              <a:spcAft>
                <a:spcPts val="0"/>
              </a:spcAft>
              <a:buNone/>
            </a:pPr>
            <a:br>
              <a:rPr b="1" lang="fi" sz="1200"/>
            </a:br>
            <a:r>
              <a:rPr b="1" lang="fi" sz="1200"/>
              <a:t>	</a:t>
            </a:r>
            <a:endParaRPr b="1" sz="1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6"/>
          <p:cNvSpPr txBox="1"/>
          <p:nvPr/>
        </p:nvSpPr>
        <p:spPr>
          <a:xfrm>
            <a:off x="725375" y="2231050"/>
            <a:ext cx="76821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And again, you must plan a schedule for the implementation. </a:t>
            </a:r>
            <a:endParaRPr b="1"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7"/>
          <p:cNvSpPr txBox="1"/>
          <p:nvPr/>
        </p:nvSpPr>
        <p:spPr>
          <a:xfrm>
            <a:off x="193775" y="119625"/>
            <a:ext cx="64287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662" name="Google Shape;662;p67"/>
          <p:cNvGraphicFramePr/>
          <p:nvPr/>
        </p:nvGraphicFramePr>
        <p:xfrm>
          <a:off x="193775" y="670650"/>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veat"/>
                        <a:ea typeface="Caveat"/>
                        <a:cs typeface="Caveat"/>
                        <a:sym typeface="Caveat"/>
                      </a:endParaRPr>
                    </a:p>
                    <a:p>
                      <a:pPr indent="0" lvl="0" marL="0" rtl="0" algn="l">
                        <a:spcBef>
                          <a:spcPts val="0"/>
                        </a:spcBef>
                        <a:spcAft>
                          <a:spcPts val="0"/>
                        </a:spcAft>
                        <a:buNone/>
                      </a:pPr>
                      <a:r>
                        <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Caveat"/>
                        <a:ea typeface="Caveat"/>
                        <a:cs typeface="Caveat"/>
                        <a:sym typeface="Caveat"/>
                      </a:endParaRPr>
                    </a:p>
                    <a:p>
                      <a:pPr indent="0" lvl="0" marL="0" rtl="0" algn="l">
                        <a:spcBef>
                          <a:spcPts val="0"/>
                        </a:spcBef>
                        <a:spcAft>
                          <a:spcPts val="0"/>
                        </a:spcAft>
                        <a:buNone/>
                      </a:pPr>
                      <a:r>
                        <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8"/>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LET’S TAKE A LOOK AT AN EXAMPLE</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69"/>
          <p:cNvSpPr txBox="1"/>
          <p:nvPr/>
        </p:nvSpPr>
        <p:spPr>
          <a:xfrm>
            <a:off x="573625" y="249850"/>
            <a:ext cx="7757700" cy="4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Starting point</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fi"/>
              <a:t>Duration of lessons: </a:t>
            </a:r>
            <a:br>
              <a:rPr b="1" lang="fi"/>
            </a:br>
            <a:r>
              <a:rPr lang="fi"/>
              <a:t>60 min each </a:t>
            </a:r>
            <a:br>
              <a:rPr b="1" lang="fi"/>
            </a:br>
            <a:endParaRPr b="1"/>
          </a:p>
          <a:p>
            <a:pPr indent="0" lvl="0" marL="0" rtl="0" algn="l">
              <a:spcBef>
                <a:spcPts val="0"/>
              </a:spcBef>
              <a:spcAft>
                <a:spcPts val="0"/>
              </a:spcAft>
              <a:buNone/>
            </a:pPr>
            <a:r>
              <a:rPr b="1" lang="fi"/>
              <a:t>Number and year level of students:</a:t>
            </a:r>
            <a:br>
              <a:rPr b="1" lang="fi"/>
            </a:br>
            <a:r>
              <a:rPr lang="fi"/>
              <a:t>25 students of year 8</a:t>
            </a:r>
            <a:br>
              <a:rPr b="1" lang="fi"/>
            </a:br>
            <a:br>
              <a:rPr b="1" lang="fi"/>
            </a:br>
            <a:r>
              <a:rPr b="1" lang="fi"/>
              <a:t>Teachers responsible:</a:t>
            </a:r>
            <a:br>
              <a:rPr b="1" lang="fi"/>
            </a:br>
            <a:r>
              <a:rPr lang="fi"/>
              <a:t>1 mathematics teacher and 1 science teacher</a:t>
            </a:r>
            <a:br>
              <a:rPr lang="fi"/>
            </a:br>
            <a:endParaRPr/>
          </a:p>
          <a:p>
            <a:pPr indent="0" lvl="0" marL="0" rtl="0" algn="l">
              <a:spcBef>
                <a:spcPts val="0"/>
              </a:spcBef>
              <a:spcAft>
                <a:spcPts val="0"/>
              </a:spcAft>
              <a:buNone/>
            </a:pPr>
            <a:r>
              <a:rPr b="1" lang="fi">
                <a:solidFill>
                  <a:schemeClr val="dk1"/>
                </a:solidFill>
              </a:rPr>
              <a:t>Subjects / topics involved</a:t>
            </a:r>
            <a:br>
              <a:rPr b="1" lang="fi">
                <a:solidFill>
                  <a:schemeClr val="dk1"/>
                </a:solidFill>
              </a:rPr>
            </a:br>
            <a:r>
              <a:rPr lang="fi"/>
              <a:t>mathematics, science</a:t>
            </a:r>
            <a:br>
              <a:rPr lang="fi" sz="1600">
                <a:solidFill>
                  <a:schemeClr val="dk1"/>
                </a:solidFill>
                <a:latin typeface="Caveat"/>
                <a:ea typeface="Caveat"/>
                <a:cs typeface="Caveat"/>
                <a:sym typeface="Caveat"/>
              </a:rPr>
            </a:br>
            <a:endParaRPr>
              <a:solidFill>
                <a:schemeClr val="dk1"/>
              </a:solidFill>
            </a:endParaRPr>
          </a:p>
          <a:p>
            <a:pPr indent="0" lvl="0" marL="0" rtl="0" algn="l">
              <a:spcBef>
                <a:spcPts val="0"/>
              </a:spcBef>
              <a:spcAft>
                <a:spcPts val="0"/>
              </a:spcAft>
              <a:buNone/>
            </a:pPr>
            <a:r>
              <a:rPr b="1" lang="fi">
                <a:solidFill>
                  <a:schemeClr val="dk1"/>
                </a:solidFill>
              </a:rPr>
              <a:t>Total amount of lessons during the implementation</a:t>
            </a:r>
            <a:br>
              <a:rPr b="1" lang="fi">
                <a:solidFill>
                  <a:schemeClr val="dk1"/>
                </a:solidFill>
              </a:rPr>
            </a:br>
            <a:r>
              <a:rPr lang="fi"/>
              <a:t>4 lessons</a:t>
            </a:r>
            <a:br>
              <a:rPr lang="fi">
                <a:solidFill>
                  <a:schemeClr val="dk1"/>
                </a:solidFill>
              </a:rPr>
            </a:br>
            <a:endParaRPr>
              <a:solidFill>
                <a:schemeClr val="dk1"/>
              </a:solidFill>
            </a:endParaRPr>
          </a:p>
          <a:p>
            <a:pPr indent="0" lvl="0" marL="0" rtl="0" algn="l">
              <a:spcBef>
                <a:spcPts val="0"/>
              </a:spcBef>
              <a:spcAft>
                <a:spcPts val="0"/>
              </a:spcAft>
              <a:buNone/>
            </a:pPr>
            <a:r>
              <a:rPr b="1" lang="fi">
                <a:solidFill>
                  <a:schemeClr val="dk1"/>
                </a:solidFill>
              </a:rPr>
              <a:t>Artefacts produced during the implementation</a:t>
            </a:r>
            <a:br>
              <a:rPr lang="fi">
                <a:solidFill>
                  <a:schemeClr val="dk1"/>
                </a:solidFill>
              </a:rPr>
            </a:br>
            <a:r>
              <a:rPr lang="fi"/>
              <a:t>self-assessment of the competencies, self-assessment of the solutions, peer-assessment of classmates solutions, water saving solutions built in teams</a:t>
            </a:r>
            <a:endParaRPr/>
          </a:p>
          <a:p>
            <a:pPr indent="0" lvl="0" marL="0" rtl="0" algn="l">
              <a:spcBef>
                <a:spcPts val="0"/>
              </a:spcBef>
              <a:spcAft>
                <a:spcPts val="0"/>
              </a:spcAft>
              <a:buNone/>
            </a:pPr>
            <a:br>
              <a:rPr lang="fi"/>
            </a:br>
            <a:br>
              <a:rPr b="1" lang="fi"/>
            </a:br>
            <a:br>
              <a:rPr b="1" lang="fi" sz="1200"/>
            </a:br>
            <a:r>
              <a:rPr b="1" lang="fi" sz="1200"/>
              <a:t>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0"/>
          <p:cNvSpPr txBox="1"/>
          <p:nvPr/>
        </p:nvSpPr>
        <p:spPr>
          <a:xfrm>
            <a:off x="438150" y="604000"/>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Learning intentions</a:t>
            </a:r>
            <a:br>
              <a:rPr b="1" lang="fi">
                <a:solidFill>
                  <a:srgbClr val="701C7F"/>
                </a:solidFill>
              </a:rPr>
            </a:br>
            <a:endParaRPr b="1"/>
          </a:p>
          <a:p>
            <a:pPr indent="0" lvl="0" marL="0" rtl="0" algn="l">
              <a:spcBef>
                <a:spcPts val="0"/>
              </a:spcBef>
              <a:spcAft>
                <a:spcPts val="0"/>
              </a:spcAft>
              <a:buNone/>
            </a:pPr>
            <a:br>
              <a:rPr b="1" lang="fi">
                <a:solidFill>
                  <a:srgbClr val="701C7F"/>
                </a:solidFill>
              </a:rPr>
            </a:br>
            <a:br>
              <a:rPr b="1" lang="fi">
                <a:solidFill>
                  <a:srgbClr val="701C7F"/>
                </a:solidFill>
              </a:rPr>
            </a:br>
            <a:r>
              <a:rPr b="1" lang="fi">
                <a:solidFill>
                  <a:srgbClr val="701C7F"/>
                </a:solidFill>
              </a:rPr>
              <a:t>Targeted transversal competencies</a:t>
            </a:r>
            <a:endParaRPr b="1">
              <a:solidFill>
                <a:srgbClr val="701C7F"/>
              </a:solidFill>
            </a:endParaRPr>
          </a:p>
          <a:p>
            <a:pPr indent="0" lvl="0" marL="0" rtl="0" algn="l">
              <a:spcBef>
                <a:spcPts val="0"/>
              </a:spcBef>
              <a:spcAft>
                <a:spcPts val="0"/>
              </a:spcAft>
              <a:buNone/>
            </a:pPr>
            <a:r>
              <a:t/>
            </a:r>
            <a:endParaRPr b="1">
              <a:solidFill>
                <a:srgbClr val="701C7F"/>
              </a:solidFill>
            </a:endParaRPr>
          </a:p>
          <a:p>
            <a:pPr indent="0" lvl="0" marL="0" rtl="0" algn="l">
              <a:lnSpc>
                <a:spcPct val="115000"/>
              </a:lnSpc>
              <a:spcBef>
                <a:spcPts val="0"/>
              </a:spcBef>
              <a:spcAft>
                <a:spcPts val="0"/>
              </a:spcAft>
              <a:buClr>
                <a:schemeClr val="dk1"/>
              </a:buClr>
              <a:buSzPts val="1100"/>
              <a:buFont typeface="Arial"/>
              <a:buNone/>
            </a:pPr>
            <a:r>
              <a:rPr lang="fi">
                <a:solidFill>
                  <a:schemeClr val="dk1"/>
                </a:solidFill>
              </a:rPr>
              <a:t>Title: problem-solving skills</a:t>
            </a:r>
            <a:br>
              <a:rPr lang="fi">
                <a:solidFill>
                  <a:schemeClr val="dk1"/>
                </a:solidFill>
              </a:rPr>
            </a:br>
            <a:r>
              <a:rPr lang="fi">
                <a:solidFill>
                  <a:schemeClr val="dk1"/>
                </a:solidFill>
              </a:rPr>
              <a:t>Specification: to evaluate best solutions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i">
                <a:solidFill>
                  <a:schemeClr val="dk1"/>
                </a:solidFill>
              </a:rPr>
              <a:t>Title: communication skills</a:t>
            </a:r>
            <a:br>
              <a:rPr lang="fi">
                <a:solidFill>
                  <a:schemeClr val="dk1"/>
                </a:solidFill>
              </a:rPr>
            </a:br>
            <a:r>
              <a:rPr lang="fi">
                <a:solidFill>
                  <a:schemeClr val="dk1"/>
                </a:solidFill>
              </a:rPr>
              <a:t>Specification: to negotiate and balance diverse views and beliefs to reach workable solutions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br>
              <a:rPr b="1" lang="fi">
                <a:solidFill>
                  <a:schemeClr val="dk1"/>
                </a:solidFill>
              </a:rPr>
            </a:br>
            <a:endParaRPr b="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71"/>
          <p:cNvSpPr txBox="1"/>
          <p:nvPr/>
        </p:nvSpPr>
        <p:spPr>
          <a:xfrm>
            <a:off x="491525" y="377075"/>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Learning intentions</a:t>
            </a:r>
            <a:br>
              <a:rPr b="1" lang="fi">
                <a:solidFill>
                  <a:srgbClr val="701C7F"/>
                </a:solidFill>
              </a:rPr>
            </a:br>
            <a:br>
              <a:rPr b="1" lang="fi">
                <a:solidFill>
                  <a:srgbClr val="701C7F"/>
                </a:solidFill>
              </a:rPr>
            </a:br>
            <a:r>
              <a:rPr b="1" lang="fi">
                <a:solidFill>
                  <a:srgbClr val="701C7F"/>
                </a:solidFill>
              </a:rPr>
              <a:t>Other learning intentions</a:t>
            </a:r>
            <a:r>
              <a:rPr b="1" lang="fi">
                <a:solidFill>
                  <a:srgbClr val="701C7F"/>
                </a:solidFill>
              </a:rPr>
              <a:t> are to guide the students </a:t>
            </a:r>
            <a:br>
              <a:rPr b="1" lang="fi">
                <a:solidFill>
                  <a:schemeClr val="dk1"/>
                </a:solidFill>
              </a:rPr>
            </a:br>
            <a:endParaRPr b="1">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in estimating the magnitude of a measured object, selecting a suitable tool and unit for the measurement, and considering whether the result is reasonable</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to develop his or her scientific thinking skills and understanding of causal relationships</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to conduct experimental research in cooperation with others and to work safely and consistently</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to process, interpret, and present the results of his or her own research and to evaluate them and the entire research process</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to conduct experimental research in cooperation with others and to work safely and consistently</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to understand the operating principles and significance of technological applications and to inspire the pupil to participate in forming ideas for simple technological solutions and designing, developing, and applying them in cooperation with others</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p:nvPr/>
        </p:nvSpPr>
        <p:spPr>
          <a:xfrm>
            <a:off x="6171213" y="1146388"/>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534613" y="11464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593450" y="39171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7"/>
          <p:cNvSpPr/>
          <p:nvPr/>
        </p:nvSpPr>
        <p:spPr>
          <a:xfrm>
            <a:off x="564575" y="3098161"/>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 name="Google Shape;144;p27"/>
          <p:cNvCxnSpPr/>
          <p:nvPr/>
        </p:nvCxnSpPr>
        <p:spPr>
          <a:xfrm flipH="1">
            <a:off x="1726100" y="1661350"/>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145" name="Google Shape;145;p27"/>
          <p:cNvSpPr txBox="1"/>
          <p:nvPr/>
        </p:nvSpPr>
        <p:spPr>
          <a:xfrm>
            <a:off x="581525" y="1224925"/>
            <a:ext cx="22563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a:t>
            </a:r>
            <a:endParaRPr b="1" sz="1200"/>
          </a:p>
        </p:txBody>
      </p:sp>
      <p:sp>
        <p:nvSpPr>
          <p:cNvPr id="146" name="Google Shape;146;p27"/>
          <p:cNvSpPr txBox="1"/>
          <p:nvPr/>
        </p:nvSpPr>
        <p:spPr>
          <a:xfrm>
            <a:off x="618063" y="3081395"/>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cxnSp>
        <p:nvCxnSpPr>
          <p:cNvPr id="147" name="Google Shape;147;p27"/>
          <p:cNvCxnSpPr/>
          <p:nvPr/>
        </p:nvCxnSpPr>
        <p:spPr>
          <a:xfrm flipH="1" rot="10800000">
            <a:off x="1737188" y="2659538"/>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148" name="Google Shape;148;p27"/>
          <p:cNvSpPr txBox="1"/>
          <p:nvPr/>
        </p:nvSpPr>
        <p:spPr>
          <a:xfrm>
            <a:off x="534625" y="133688"/>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149" name="Google Shape;149;p27"/>
          <p:cNvSpPr txBox="1"/>
          <p:nvPr/>
        </p:nvSpPr>
        <p:spPr>
          <a:xfrm>
            <a:off x="862975" y="600450"/>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150" name="Google Shape;150;p27"/>
          <p:cNvSpPr/>
          <p:nvPr/>
        </p:nvSpPr>
        <p:spPr>
          <a:xfrm>
            <a:off x="601113" y="2153288"/>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txBox="1"/>
          <p:nvPr/>
        </p:nvSpPr>
        <p:spPr>
          <a:xfrm>
            <a:off x="722513" y="2223165"/>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i" sz="1200">
                <a:solidFill>
                  <a:srgbClr val="701C7F"/>
                </a:solidFill>
              </a:rPr>
              <a:t>STEM ACTIVITY 1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152" name="Google Shape;152;p27"/>
          <p:cNvSpPr txBox="1"/>
          <p:nvPr/>
        </p:nvSpPr>
        <p:spPr>
          <a:xfrm>
            <a:off x="618063" y="3923133"/>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t>success criteria</a:t>
            </a:r>
            <a:endParaRPr b="1" sz="1200"/>
          </a:p>
        </p:txBody>
      </p:sp>
      <p:sp>
        <p:nvSpPr>
          <p:cNvPr id="153" name="Google Shape;153;p27"/>
          <p:cNvSpPr/>
          <p:nvPr/>
        </p:nvSpPr>
        <p:spPr>
          <a:xfrm>
            <a:off x="534613" y="5292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 name="Google Shape;154;p27"/>
          <p:cNvCxnSpPr/>
          <p:nvPr/>
        </p:nvCxnSpPr>
        <p:spPr>
          <a:xfrm flipH="1">
            <a:off x="7362700" y="1661350"/>
            <a:ext cx="9600" cy="492000"/>
          </a:xfrm>
          <a:prstGeom prst="straightConnector1">
            <a:avLst/>
          </a:prstGeom>
          <a:noFill/>
          <a:ln cap="flat" cmpd="sng" w="28575">
            <a:solidFill>
              <a:srgbClr val="701C7F"/>
            </a:solidFill>
            <a:prstDash val="solid"/>
            <a:round/>
            <a:headEnd len="med" w="med" type="none"/>
            <a:tailEnd len="med" w="med" type="triangle"/>
          </a:ln>
        </p:spPr>
      </p:cxnSp>
      <p:sp>
        <p:nvSpPr>
          <p:cNvPr id="155" name="Google Shape;155;p27"/>
          <p:cNvSpPr txBox="1"/>
          <p:nvPr/>
        </p:nvSpPr>
        <p:spPr>
          <a:xfrm>
            <a:off x="6130425" y="1130525"/>
            <a:ext cx="23718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Transversal competencies (same as in STEM activity 1)</a:t>
            </a:r>
            <a:endParaRPr b="1" sz="1200"/>
          </a:p>
        </p:txBody>
      </p:sp>
      <p:cxnSp>
        <p:nvCxnSpPr>
          <p:cNvPr id="156" name="Google Shape;156;p27"/>
          <p:cNvCxnSpPr/>
          <p:nvPr/>
        </p:nvCxnSpPr>
        <p:spPr>
          <a:xfrm flipH="1" rot="10800000">
            <a:off x="7373788" y="2659538"/>
            <a:ext cx="2700" cy="438600"/>
          </a:xfrm>
          <a:prstGeom prst="straightConnector1">
            <a:avLst/>
          </a:prstGeom>
          <a:noFill/>
          <a:ln cap="flat" cmpd="sng" w="28575">
            <a:solidFill>
              <a:srgbClr val="701C7F"/>
            </a:solidFill>
            <a:prstDash val="solid"/>
            <a:round/>
            <a:headEnd len="med" w="med" type="none"/>
            <a:tailEnd len="med" w="med" type="triangle"/>
          </a:ln>
        </p:spPr>
      </p:cxnSp>
      <p:sp>
        <p:nvSpPr>
          <p:cNvPr id="157" name="Google Shape;157;p27"/>
          <p:cNvSpPr txBox="1"/>
          <p:nvPr/>
        </p:nvSpPr>
        <p:spPr>
          <a:xfrm>
            <a:off x="6171225" y="133688"/>
            <a:ext cx="22902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i" sz="1200">
                <a:solidFill>
                  <a:srgbClr val="701C7F"/>
                </a:solidFill>
              </a:rPr>
              <a:t>Defining learning intentions</a:t>
            </a:r>
            <a:br>
              <a:rPr b="1" i="1" lang="fi" sz="1200">
                <a:solidFill>
                  <a:srgbClr val="701C7F"/>
                </a:solidFill>
              </a:rPr>
            </a:br>
            <a:endParaRPr b="1" i="1" sz="1200">
              <a:solidFill>
                <a:srgbClr val="701C7F"/>
              </a:solidFill>
            </a:endParaRPr>
          </a:p>
        </p:txBody>
      </p:sp>
      <p:sp>
        <p:nvSpPr>
          <p:cNvPr id="158" name="Google Shape;158;p27"/>
          <p:cNvSpPr txBox="1"/>
          <p:nvPr/>
        </p:nvSpPr>
        <p:spPr>
          <a:xfrm>
            <a:off x="6499575" y="600450"/>
            <a:ext cx="1633500" cy="3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     Subjects / topics</a:t>
            </a:r>
            <a:endParaRPr b="1" sz="1200"/>
          </a:p>
        </p:txBody>
      </p:sp>
      <p:sp>
        <p:nvSpPr>
          <p:cNvPr id="159" name="Google Shape;159;p27"/>
          <p:cNvSpPr/>
          <p:nvPr/>
        </p:nvSpPr>
        <p:spPr>
          <a:xfrm>
            <a:off x="6237713" y="2153288"/>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txBox="1"/>
          <p:nvPr/>
        </p:nvSpPr>
        <p:spPr>
          <a:xfrm>
            <a:off x="6353063" y="2223165"/>
            <a:ext cx="2256300" cy="50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STEM ACTIVITY 2 </a:t>
            </a:r>
            <a:endParaRPr b="1" sz="1200">
              <a:solidFill>
                <a:srgbClr val="701C7F"/>
              </a:solidFill>
            </a:endParaRPr>
          </a:p>
          <a:p>
            <a:pPr indent="0" lvl="0" marL="0" rtl="0" algn="ctr">
              <a:spcBef>
                <a:spcPts val="0"/>
              </a:spcBef>
              <a:spcAft>
                <a:spcPts val="0"/>
              </a:spcAft>
              <a:buNone/>
            </a:pPr>
            <a:r>
              <a:t/>
            </a:r>
            <a:endParaRPr sz="800">
              <a:latin typeface="Alfa Slab One"/>
              <a:ea typeface="Alfa Slab One"/>
              <a:cs typeface="Alfa Slab One"/>
              <a:sym typeface="Alfa Slab One"/>
            </a:endParaRPr>
          </a:p>
        </p:txBody>
      </p:sp>
      <p:sp>
        <p:nvSpPr>
          <p:cNvPr id="161" name="Google Shape;161;p27"/>
          <p:cNvSpPr/>
          <p:nvPr/>
        </p:nvSpPr>
        <p:spPr>
          <a:xfrm>
            <a:off x="6171213" y="52920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nvSpPr>
        <p:spPr>
          <a:xfrm>
            <a:off x="3747775" y="2224525"/>
            <a:ext cx="16335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solidFill>
                  <a:srgbClr val="701C7F"/>
                </a:solidFill>
              </a:rPr>
              <a:t>REFLECTION</a:t>
            </a:r>
            <a:endParaRPr b="1" sz="1200">
              <a:solidFill>
                <a:srgbClr val="701C7F"/>
              </a:solidFill>
            </a:endParaRPr>
          </a:p>
        </p:txBody>
      </p:sp>
      <p:sp>
        <p:nvSpPr>
          <p:cNvPr id="163" name="Google Shape;163;p27"/>
          <p:cNvSpPr/>
          <p:nvPr/>
        </p:nvSpPr>
        <p:spPr>
          <a:xfrm>
            <a:off x="3419413" y="2153275"/>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6212600" y="3098286"/>
            <a:ext cx="2290200" cy="7236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txBox="1"/>
          <p:nvPr/>
        </p:nvSpPr>
        <p:spPr>
          <a:xfrm>
            <a:off x="6266088" y="3081520"/>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formative assessment strategies and digitals tools</a:t>
            </a:r>
            <a:endParaRPr b="1" sz="1200"/>
          </a:p>
        </p:txBody>
      </p:sp>
      <p:sp>
        <p:nvSpPr>
          <p:cNvPr id="166" name="Google Shape;166;p27"/>
          <p:cNvSpPr txBox="1"/>
          <p:nvPr/>
        </p:nvSpPr>
        <p:spPr>
          <a:xfrm>
            <a:off x="586200" y="444121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
        <p:nvSpPr>
          <p:cNvPr id="167" name="Google Shape;167;p27"/>
          <p:cNvSpPr/>
          <p:nvPr/>
        </p:nvSpPr>
        <p:spPr>
          <a:xfrm>
            <a:off x="6252775" y="3917350"/>
            <a:ext cx="2290200" cy="509100"/>
          </a:xfrm>
          <a:prstGeom prst="roundRect">
            <a:avLst>
              <a:gd fmla="val 16667" name="adj"/>
            </a:avLst>
          </a:prstGeom>
          <a:noFill/>
          <a:ln cap="flat" cmpd="sng" w="28575">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txBox="1"/>
          <p:nvPr/>
        </p:nvSpPr>
        <p:spPr>
          <a:xfrm>
            <a:off x="6277388" y="3923383"/>
            <a:ext cx="2256300" cy="41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200"/>
              <a:t>Defining </a:t>
            </a:r>
            <a:br>
              <a:rPr b="1" lang="fi" sz="1200"/>
            </a:br>
            <a:r>
              <a:rPr b="1" lang="fi" sz="1200"/>
              <a:t>success criteria</a:t>
            </a:r>
            <a:endParaRPr b="1" sz="1200"/>
          </a:p>
        </p:txBody>
      </p:sp>
      <p:sp>
        <p:nvSpPr>
          <p:cNvPr id="169" name="Google Shape;169;p27"/>
          <p:cNvSpPr txBox="1"/>
          <p:nvPr/>
        </p:nvSpPr>
        <p:spPr>
          <a:xfrm>
            <a:off x="6245525" y="4441463"/>
            <a:ext cx="2290200" cy="2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fi" sz="1200">
                <a:solidFill>
                  <a:srgbClr val="701C7F"/>
                </a:solidFill>
              </a:rPr>
              <a:t>Designing assessment </a:t>
            </a:r>
            <a:endParaRPr b="1" i="1" sz="1200">
              <a:solidFill>
                <a:srgbClr val="701C7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2"/>
          <p:cNvSpPr txBox="1"/>
          <p:nvPr/>
        </p:nvSpPr>
        <p:spPr>
          <a:xfrm>
            <a:off x="535250" y="1574300"/>
            <a:ext cx="6337200" cy="66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i">
                <a:solidFill>
                  <a:schemeClr val="dk1"/>
                </a:solidFill>
              </a:rPr>
              <a:t>Title: problem-solving skills</a:t>
            </a:r>
            <a:endParaRPr b="1">
              <a:solidFill>
                <a:schemeClr val="dk1"/>
              </a:solidFill>
            </a:endParaRPr>
          </a:p>
          <a:p>
            <a:pPr indent="0" lvl="0" marL="0" rtl="0" algn="l">
              <a:lnSpc>
                <a:spcPct val="115000"/>
              </a:lnSpc>
              <a:spcBef>
                <a:spcPts val="0"/>
              </a:spcBef>
              <a:spcAft>
                <a:spcPts val="0"/>
              </a:spcAft>
              <a:buNone/>
            </a:pPr>
            <a:r>
              <a:rPr b="1" lang="fi">
                <a:solidFill>
                  <a:schemeClr val="dk1"/>
                </a:solidFill>
              </a:rPr>
              <a:t>Specification: to evaluate best solutions</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p:txBody>
      </p:sp>
      <p:sp>
        <p:nvSpPr>
          <p:cNvPr id="688" name="Google Shape;688;p72"/>
          <p:cNvSpPr txBox="1"/>
          <p:nvPr/>
        </p:nvSpPr>
        <p:spPr>
          <a:xfrm>
            <a:off x="524325" y="355100"/>
            <a:ext cx="81849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Defining success criteria for the targeted transversal competencies </a:t>
            </a:r>
            <a:br>
              <a:rPr b="1" lang="fi" sz="1600">
                <a:solidFill>
                  <a:srgbClr val="701C7F"/>
                </a:solidFill>
              </a:rPr>
            </a:b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graphicFrame>
        <p:nvGraphicFramePr>
          <p:cNvPr id="689" name="Google Shape;689;p72"/>
          <p:cNvGraphicFramePr/>
          <p:nvPr/>
        </p:nvGraphicFramePr>
        <p:xfrm>
          <a:off x="579050" y="2413725"/>
          <a:ext cx="3000000" cy="3000000"/>
        </p:xfrm>
        <a:graphic>
          <a:graphicData uri="http://schemas.openxmlformats.org/drawingml/2006/table">
            <a:tbl>
              <a:tblPr>
                <a:noFill/>
                <a:tableStyleId>{B5AB57D0-B0EF-4079-A07F-2622CC2B8F0C}</a:tableStyleId>
              </a:tblPr>
              <a:tblGrid>
                <a:gridCol w="2007425"/>
                <a:gridCol w="2007425"/>
                <a:gridCol w="2007425"/>
                <a:gridCol w="2007425"/>
              </a:tblGrid>
              <a:tr h="258300">
                <a:tc>
                  <a:txBody>
                    <a:bodyPr/>
                    <a:lstStyle/>
                    <a:p>
                      <a:pPr indent="0" lvl="0" marL="0" rtl="0" algn="ctr">
                        <a:spcBef>
                          <a:spcPts val="0"/>
                        </a:spcBef>
                        <a:spcAft>
                          <a:spcPts val="0"/>
                        </a:spcAft>
                        <a:buNone/>
                      </a:pPr>
                      <a:r>
                        <a:rPr b="1" lang="fi" sz="1200">
                          <a:solidFill>
                            <a:schemeClr val="dk1"/>
                          </a:solidFill>
                        </a:rPr>
                        <a:t>Attempting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Developing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Mastery</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Advanced</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4725">
                <a:tc>
                  <a:txBody>
                    <a:bodyPr/>
                    <a:lstStyle/>
                    <a:p>
                      <a:pPr indent="0" lvl="0" marL="0" rtl="0" algn="l">
                        <a:spcBef>
                          <a:spcPts val="0"/>
                        </a:spcBef>
                        <a:spcAft>
                          <a:spcPts val="0"/>
                        </a:spcAft>
                        <a:buNone/>
                      </a:pPr>
                      <a:r>
                        <a:rPr lang="fi" sz="1200">
                          <a:solidFill>
                            <a:schemeClr val="dk1"/>
                          </a:solidFill>
                        </a:rPr>
                        <a:t>You are </a:t>
                      </a:r>
                      <a:r>
                        <a:rPr b="1" lang="fi" sz="1200">
                          <a:solidFill>
                            <a:schemeClr val="dk1"/>
                          </a:solidFill>
                        </a:rPr>
                        <a:t>unable</a:t>
                      </a:r>
                      <a:r>
                        <a:rPr lang="fi" sz="1200">
                          <a:solidFill>
                            <a:schemeClr val="dk1"/>
                          </a:solidFill>
                        </a:rPr>
                        <a:t> to determine the accuracy of solutions and reflect on possible issues and limitations of a solution </a:t>
                      </a:r>
                      <a:r>
                        <a:rPr b="1" lang="fi" sz="1200">
                          <a:solidFill>
                            <a:schemeClr val="dk1"/>
                          </a:solidFill>
                        </a:rPr>
                        <a:t>without a great deal of assistance</a:t>
                      </a:r>
                      <a:r>
                        <a:rPr lang="fi" sz="1200">
                          <a:solidFill>
                            <a:schemeClr val="dk1"/>
                          </a:solidFill>
                        </a:rPr>
                        <a:t>.</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determine whether the solutions are accurate and reflect on possible issues and limitations of a solution </a:t>
                      </a:r>
                      <a:r>
                        <a:rPr b="1" lang="fi" sz="1200">
                          <a:solidFill>
                            <a:schemeClr val="dk1"/>
                          </a:solidFill>
                        </a:rPr>
                        <a:t>with assistance</a:t>
                      </a:r>
                      <a:r>
                        <a:rPr lang="fi" sz="1200">
                          <a:solidFill>
                            <a:schemeClr val="dk1"/>
                          </a:solidFill>
                        </a:rPr>
                        <a:t>.</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determine whether the solutions are accurate and reflect on possible issues and limitations of a solution </a:t>
                      </a:r>
                      <a:r>
                        <a:rPr b="1" lang="fi" sz="1200">
                          <a:solidFill>
                            <a:schemeClr val="dk1"/>
                          </a:solidFill>
                        </a:rPr>
                        <a:t>with little assistance</a:t>
                      </a:r>
                      <a:r>
                        <a:rPr lang="fi" sz="1200">
                          <a:solidFill>
                            <a:schemeClr val="dk1"/>
                          </a:solidFill>
                        </a:rPr>
                        <a:t>.</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determine whether the solutions are accurate and reflect on possible issues and limitations of a solution </a:t>
                      </a:r>
                      <a:r>
                        <a:rPr b="1" lang="fi" sz="1200">
                          <a:solidFill>
                            <a:schemeClr val="dk1"/>
                          </a:solidFill>
                        </a:rPr>
                        <a:t>with no assistance</a:t>
                      </a:r>
                      <a:r>
                        <a:rPr lang="fi" sz="1200">
                          <a:solidFill>
                            <a:schemeClr val="dk1"/>
                          </a:solidFill>
                        </a:rPr>
                        <a:t>.</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73"/>
          <p:cNvSpPr txBox="1"/>
          <p:nvPr/>
        </p:nvSpPr>
        <p:spPr>
          <a:xfrm>
            <a:off x="578975" y="1011150"/>
            <a:ext cx="8510100" cy="4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i">
                <a:solidFill>
                  <a:schemeClr val="dk1"/>
                </a:solidFill>
              </a:rPr>
              <a:t>Title: communication skills</a:t>
            </a:r>
            <a:br>
              <a:rPr b="1" lang="fi">
                <a:solidFill>
                  <a:schemeClr val="dk1"/>
                </a:solidFill>
              </a:rPr>
            </a:br>
            <a:r>
              <a:rPr b="1" lang="fi">
                <a:solidFill>
                  <a:schemeClr val="dk1"/>
                </a:solidFill>
              </a:rPr>
              <a:t>Specification: to negotiate and balance diverse views and beliefs to reach workable solutions</a:t>
            </a:r>
            <a:endParaRPr/>
          </a:p>
        </p:txBody>
      </p:sp>
      <p:sp>
        <p:nvSpPr>
          <p:cNvPr id="695" name="Google Shape;695;p73"/>
          <p:cNvSpPr txBox="1"/>
          <p:nvPr/>
        </p:nvSpPr>
        <p:spPr>
          <a:xfrm>
            <a:off x="524325" y="344100"/>
            <a:ext cx="64434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Defining success criteria for transversal competencies</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graphicFrame>
        <p:nvGraphicFramePr>
          <p:cNvPr id="696" name="Google Shape;696;p73"/>
          <p:cNvGraphicFramePr/>
          <p:nvPr/>
        </p:nvGraphicFramePr>
        <p:xfrm>
          <a:off x="578975" y="1971400"/>
          <a:ext cx="3000000" cy="3000000"/>
        </p:xfrm>
        <a:graphic>
          <a:graphicData uri="http://schemas.openxmlformats.org/drawingml/2006/table">
            <a:tbl>
              <a:tblPr>
                <a:noFill/>
                <a:tableStyleId>{B5AB57D0-B0EF-4079-A07F-2622CC2B8F0C}</a:tableStyleId>
              </a:tblPr>
              <a:tblGrid>
                <a:gridCol w="2018400"/>
                <a:gridCol w="2007425"/>
                <a:gridCol w="2007425"/>
                <a:gridCol w="2007425"/>
              </a:tblGrid>
              <a:tr h="305600">
                <a:tc>
                  <a:txBody>
                    <a:bodyPr/>
                    <a:lstStyle/>
                    <a:p>
                      <a:pPr indent="0" lvl="0" marL="0" rtl="0" algn="ctr">
                        <a:spcBef>
                          <a:spcPts val="0"/>
                        </a:spcBef>
                        <a:spcAft>
                          <a:spcPts val="0"/>
                        </a:spcAft>
                        <a:buNone/>
                      </a:pPr>
                      <a:r>
                        <a:rPr b="1" lang="fi" sz="1200">
                          <a:solidFill>
                            <a:schemeClr val="dk1"/>
                          </a:solidFill>
                        </a:rPr>
                        <a:t>Attempting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Developing </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Mastery</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Advanced</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558500">
                <a:tc>
                  <a:txBody>
                    <a:bodyPr/>
                    <a:lstStyle/>
                    <a:p>
                      <a:pPr indent="0" lvl="0" marL="0" rtl="0" algn="l">
                        <a:spcBef>
                          <a:spcPts val="0"/>
                        </a:spcBef>
                        <a:spcAft>
                          <a:spcPts val="0"/>
                        </a:spcAft>
                        <a:buNone/>
                      </a:pPr>
                      <a:r>
                        <a:rPr lang="fi" sz="1200">
                          <a:solidFill>
                            <a:schemeClr val="dk1"/>
                          </a:solidFill>
                        </a:rPr>
                        <a:t>You regularly participate aggressively to stand your ground when diverse views and beliefs are in play</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regularly participate timidly or reluctantly in all efforts to reach compromise when diverse views and beliefs are in play</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regularly participate fully in all efforts to reach compromise when diverse views and beliefs are in play.</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regularly take the initiative in efforts to reach compromise when diverse views and beliefs are in play</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74"/>
          <p:cNvSpPr/>
          <p:nvPr/>
        </p:nvSpPr>
        <p:spPr>
          <a:xfrm>
            <a:off x="224363" y="3569013"/>
            <a:ext cx="6288900" cy="460725"/>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i" sz="1000">
                <a:solidFill>
                  <a:schemeClr val="dk1"/>
                </a:solidFill>
                <a:latin typeface="Alfa Slab One"/>
                <a:ea typeface="Alfa Slab One"/>
                <a:cs typeface="Alfa Slab One"/>
                <a:sym typeface="Alfa Slab One"/>
              </a:rPr>
              <a:t>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p:txBody>
      </p:sp>
      <p:sp>
        <p:nvSpPr>
          <p:cNvPr id="702" name="Google Shape;702;p74"/>
          <p:cNvSpPr/>
          <p:nvPr/>
        </p:nvSpPr>
        <p:spPr>
          <a:xfrm>
            <a:off x="1249825" y="5434225"/>
            <a:ext cx="3018875" cy="2400650"/>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rgbClr val="701C7F"/>
                </a:solidFill>
                <a:latin typeface="Alfa Slab One"/>
                <a:ea typeface="Alfa Slab One"/>
                <a:cs typeface="Alfa Slab One"/>
                <a:sym typeface="Alfa Slab One"/>
              </a:rPr>
              <a:t>Competencies are defined </a:t>
            </a:r>
            <a:br>
              <a:rPr lang="fi" sz="1100">
                <a:solidFill>
                  <a:srgbClr val="701C7F"/>
                </a:solidFill>
                <a:latin typeface="Alfa Slab One"/>
                <a:ea typeface="Alfa Slab One"/>
                <a:cs typeface="Alfa Slab One"/>
                <a:sym typeface="Alfa Slab One"/>
              </a:rPr>
            </a:br>
            <a:r>
              <a:rPr lang="fi" sz="1100">
                <a:solidFill>
                  <a:srgbClr val="701C7F"/>
                </a:solidFill>
                <a:latin typeface="Alfa Slab One"/>
                <a:ea typeface="Alfa Slab One"/>
                <a:cs typeface="Alfa Slab One"/>
                <a:sym typeface="Alfa Slab One"/>
              </a:rPr>
              <a:t>in each country, eg</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problem-solving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innovation </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creativity</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communication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critical-thinking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meta-cognitive skills</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collaboration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self-regulation</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p:txBody>
      </p:sp>
      <p:graphicFrame>
        <p:nvGraphicFramePr>
          <p:cNvPr id="703" name="Google Shape;703;p74"/>
          <p:cNvGraphicFramePr/>
          <p:nvPr/>
        </p:nvGraphicFramePr>
        <p:xfrm>
          <a:off x="384188" y="1523600"/>
          <a:ext cx="3000000" cy="3000000"/>
        </p:xfrm>
        <a:graphic>
          <a:graphicData uri="http://schemas.openxmlformats.org/drawingml/2006/table">
            <a:tbl>
              <a:tblPr>
                <a:noFill/>
                <a:tableStyleId>{B5AB57D0-B0EF-4079-A07F-2622CC2B8F0C}</a:tableStyleId>
              </a:tblPr>
              <a:tblGrid>
                <a:gridCol w="3142225"/>
                <a:gridCol w="1936075"/>
                <a:gridCol w="1794700"/>
                <a:gridCol w="1602300"/>
              </a:tblGrid>
              <a:tr h="681800">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Sending and/or</a:t>
                      </a:r>
                      <a:endParaRPr sz="1200"/>
                    </a:p>
                    <a:p>
                      <a:pPr indent="-304800" lvl="0" marL="457200" rtl="0" algn="l">
                        <a:spcBef>
                          <a:spcPts val="0"/>
                        </a:spcBef>
                        <a:spcAft>
                          <a:spcPts val="0"/>
                        </a:spcAft>
                        <a:buSzPts val="1200"/>
                        <a:buChar char="●"/>
                      </a:pPr>
                      <a:r>
                        <a:rPr lang="fi" sz="1200"/>
                        <a:t>Displaying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solidFill>
                            <a:schemeClr val="dk1"/>
                          </a:solidFill>
                        </a:rPr>
                        <a:t>Analysing</a:t>
                      </a:r>
                      <a:r>
                        <a:rPr lang="fi" sz="1200"/>
                        <a:t> and/or</a:t>
                      </a:r>
                      <a:endParaRPr sz="1200"/>
                    </a:p>
                    <a:p>
                      <a:pPr indent="-304800" lvl="0" marL="457200" rtl="0" algn="l">
                        <a:spcBef>
                          <a:spcPts val="0"/>
                        </a:spcBef>
                        <a:spcAft>
                          <a:spcPts val="0"/>
                        </a:spcAft>
                        <a:buSzPts val="1200"/>
                        <a:buChar char="●"/>
                      </a:pPr>
                      <a:r>
                        <a:rPr lang="fi" sz="1200">
                          <a:solidFill>
                            <a:schemeClr val="dk1"/>
                          </a:solidFill>
                        </a:rPr>
                        <a:t>Processing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Interactive environment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Sharing learning intentions</a:t>
                      </a:r>
                      <a:endParaRPr sz="1200"/>
                    </a:p>
                    <a:p>
                      <a:pPr indent="-304800" lvl="0" marL="457200" rtl="0" algn="l">
                        <a:spcBef>
                          <a:spcPts val="0"/>
                        </a:spcBef>
                        <a:spcAft>
                          <a:spcPts val="0"/>
                        </a:spcAft>
                        <a:buSzPts val="1200"/>
                        <a:buChar char="●"/>
                      </a:pPr>
                      <a:r>
                        <a:rPr lang="fi" sz="1200"/>
                        <a:t>Clarifying success criteria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classroom computer and screen</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200">
                <a:tc>
                  <a:txBody>
                    <a:bodyPr/>
                    <a:lstStyle/>
                    <a:p>
                      <a:pPr indent="-304800" lvl="0" marL="457200" rtl="0" algn="l">
                        <a:spcBef>
                          <a:spcPts val="0"/>
                        </a:spcBef>
                        <a:spcAft>
                          <a:spcPts val="0"/>
                        </a:spcAft>
                        <a:buSzPts val="1200"/>
                        <a:buChar char="●"/>
                      </a:pPr>
                      <a:r>
                        <a:rPr lang="fi" sz="1200"/>
                        <a:t>Questioning</a:t>
                      </a:r>
                      <a:endParaRPr sz="1200"/>
                    </a:p>
                    <a:p>
                      <a:pPr indent="-304800" lvl="0" marL="457200" rtl="0" algn="l">
                        <a:spcBef>
                          <a:spcPts val="0"/>
                        </a:spcBef>
                        <a:spcAft>
                          <a:spcPts val="0"/>
                        </a:spcAft>
                        <a:buSzPts val="1200"/>
                        <a:buChar char="●"/>
                      </a:pPr>
                      <a:r>
                        <a:rPr lang="fi" sz="1200"/>
                        <a:t>Classroom discussions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Giving feedback</a:t>
                      </a:r>
                      <a:endParaRPr sz="1200"/>
                    </a:p>
                    <a:p>
                      <a:pPr indent="-304800" lvl="0" marL="457200" rtl="0" algn="l">
                        <a:spcBef>
                          <a:spcPts val="0"/>
                        </a:spcBef>
                        <a:spcAft>
                          <a:spcPts val="0"/>
                        </a:spcAft>
                        <a:buSzPts val="1200"/>
                        <a:buChar char="●"/>
                      </a:pPr>
                      <a:r>
                        <a:rPr lang="fi" sz="1200">
                          <a:solidFill>
                            <a:schemeClr val="dk1"/>
                          </a:solidFill>
                        </a:rPr>
                        <a:t>Using feedback</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Padlet</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Self-assessment</a:t>
                      </a:r>
                      <a:endParaRPr sz="1200"/>
                    </a:p>
                    <a:p>
                      <a:pPr indent="-304800" lvl="0" marL="457200" rtl="0" algn="l">
                        <a:spcBef>
                          <a:spcPts val="0"/>
                        </a:spcBef>
                        <a:spcAft>
                          <a:spcPts val="0"/>
                        </a:spcAft>
                        <a:buSzPts val="1200"/>
                        <a:buChar char="●"/>
                      </a:pPr>
                      <a:r>
                        <a:rPr lang="fi" sz="1200">
                          <a:solidFill>
                            <a:schemeClr val="dk1"/>
                          </a:solidFill>
                        </a:rPr>
                        <a:t>Peer assessment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Google Sheets</a:t>
                      </a:r>
                      <a:br>
                        <a:rPr b="1" lang="fi" sz="1200">
                          <a:solidFill>
                            <a:srgbClr val="701C7F"/>
                          </a:solidFill>
                        </a:rPr>
                      </a:br>
                      <a:r>
                        <a:rPr b="1" lang="fi" sz="1200">
                          <a:solidFill>
                            <a:srgbClr val="701C7F"/>
                          </a:solidFill>
                        </a:rPr>
                        <a:t>Google Forms</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704" name="Google Shape;704;p74"/>
          <p:cNvSpPr txBox="1"/>
          <p:nvPr/>
        </p:nvSpPr>
        <p:spPr>
          <a:xfrm rot="-5400000">
            <a:off x="-1264437" y="2895802"/>
            <a:ext cx="28458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200">
                <a:solidFill>
                  <a:schemeClr val="dk1"/>
                </a:solidFill>
              </a:rPr>
              <a:t>Formative assessment strategies </a:t>
            </a:r>
            <a:endParaRPr b="1" sz="1200">
              <a:solidFill>
                <a:schemeClr val="dk1"/>
              </a:solidFill>
            </a:endParaRPr>
          </a:p>
        </p:txBody>
      </p:sp>
      <p:sp>
        <p:nvSpPr>
          <p:cNvPr id="705" name="Google Shape;705;p74"/>
          <p:cNvSpPr txBox="1"/>
          <p:nvPr/>
        </p:nvSpPr>
        <p:spPr>
          <a:xfrm>
            <a:off x="3526413" y="1126588"/>
            <a:ext cx="22851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Functions of digital tools</a:t>
            </a:r>
            <a:endParaRPr b="1" sz="1200"/>
          </a:p>
        </p:txBody>
      </p:sp>
      <p:sp>
        <p:nvSpPr>
          <p:cNvPr id="706" name="Google Shape;706;p74"/>
          <p:cNvSpPr txBox="1"/>
          <p:nvPr/>
        </p:nvSpPr>
        <p:spPr>
          <a:xfrm>
            <a:off x="401525" y="299475"/>
            <a:ext cx="8039100" cy="5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Assessment strategy and digital tools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p>
        </p:txBody>
      </p:sp>
      <p:sp>
        <p:nvSpPr>
          <p:cNvPr id="707" name="Google Shape;707;p74"/>
          <p:cNvSpPr/>
          <p:nvPr/>
        </p:nvSpPr>
        <p:spPr>
          <a:xfrm>
            <a:off x="224363" y="1126600"/>
            <a:ext cx="3258000" cy="105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75"/>
          <p:cNvSpPr txBox="1"/>
          <p:nvPr/>
        </p:nvSpPr>
        <p:spPr>
          <a:xfrm>
            <a:off x="438150" y="1135400"/>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a:t>At the very beginning of the activity, teacher informs students and discusses: </a:t>
            </a:r>
            <a:endParaRPr b="1"/>
          </a:p>
          <a:p>
            <a:pPr indent="0" lvl="0" marL="0" rtl="0" algn="l">
              <a:spcBef>
                <a:spcPts val="0"/>
              </a:spcBef>
              <a:spcAft>
                <a:spcPts val="0"/>
              </a:spcAft>
              <a:buNone/>
            </a:pPr>
            <a:br>
              <a:rPr b="1" lang="fi"/>
            </a:br>
            <a:endParaRPr b="1"/>
          </a:p>
          <a:p>
            <a:pPr indent="-317500" lvl="0" marL="457200" rtl="0" algn="l">
              <a:spcBef>
                <a:spcPts val="0"/>
              </a:spcBef>
              <a:spcAft>
                <a:spcPts val="0"/>
              </a:spcAft>
              <a:buSzPts val="1400"/>
              <a:buChar char="●"/>
            </a:pPr>
            <a:r>
              <a:rPr b="1" lang="fi"/>
              <a:t>learning intentions,</a:t>
            </a:r>
            <a:br>
              <a:rPr b="1" lang="fi"/>
            </a:br>
            <a:endParaRPr b="1"/>
          </a:p>
          <a:p>
            <a:pPr indent="-317500" lvl="0" marL="457200" rtl="0" algn="l">
              <a:spcBef>
                <a:spcPts val="0"/>
              </a:spcBef>
              <a:spcAft>
                <a:spcPts val="0"/>
              </a:spcAft>
              <a:buSzPts val="1400"/>
              <a:buChar char="●"/>
            </a:pPr>
            <a:r>
              <a:rPr b="1" lang="fi"/>
              <a:t>success criteria, and </a:t>
            </a:r>
            <a:br>
              <a:rPr b="1" lang="fi"/>
            </a:br>
            <a:endParaRPr b="1"/>
          </a:p>
          <a:p>
            <a:pPr indent="-317500" lvl="0" marL="457200" rtl="0" algn="l">
              <a:spcBef>
                <a:spcPts val="0"/>
              </a:spcBef>
              <a:spcAft>
                <a:spcPts val="0"/>
              </a:spcAft>
              <a:buSzPts val="1400"/>
              <a:buChar char="●"/>
            </a:pPr>
            <a:r>
              <a:rPr b="1" lang="fi"/>
              <a:t>assessment methods </a:t>
            </a:r>
            <a:br>
              <a:rPr b="1" lang="fi">
                <a:solidFill>
                  <a:srgbClr val="701C7F"/>
                </a:solidFill>
              </a:rPr>
            </a:br>
            <a:br>
              <a:rPr lang="fi">
                <a:solidFill>
                  <a:schemeClr val="dk1"/>
                </a:solidFill>
              </a:rPr>
            </a:br>
            <a:endParaRPr b="1" sz="1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graphicFrame>
        <p:nvGraphicFramePr>
          <p:cNvPr id="717" name="Google Shape;717;p76"/>
          <p:cNvGraphicFramePr/>
          <p:nvPr/>
        </p:nvGraphicFramePr>
        <p:xfrm>
          <a:off x="906975" y="4246150"/>
          <a:ext cx="3000000" cy="3000000"/>
        </p:xfrm>
        <a:graphic>
          <a:graphicData uri="http://schemas.openxmlformats.org/drawingml/2006/table">
            <a:tbl>
              <a:tblPr>
                <a:noFill/>
                <a:tableStyleId>{B5AB57D0-B0EF-4079-A07F-2622CC2B8F0C}</a:tableStyleId>
              </a:tblPr>
              <a:tblGrid>
                <a:gridCol w="434775"/>
                <a:gridCol w="3008125"/>
              </a:tblGrid>
              <a:tr h="350450">
                <a:tc>
                  <a:txBody>
                    <a:bodyPr/>
                    <a:lstStyle/>
                    <a:p>
                      <a:pPr indent="0" lvl="0" marL="0" rtl="0" algn="l">
                        <a:spcBef>
                          <a:spcPts val="0"/>
                        </a:spcBef>
                        <a:spcAft>
                          <a:spcPts val="0"/>
                        </a:spcAft>
                        <a:buNone/>
                      </a:pPr>
                      <a:r>
                        <a:t/>
                      </a:r>
                      <a:endParaRPr/>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28575">
                      <a:solidFill>
                        <a:srgbClr val="FFFFFF">
                          <a:alpha val="0"/>
                        </a:srgbClr>
                      </a:solidFill>
                      <a:prstDash val="solid"/>
                      <a:round/>
                      <a:headEnd len="sm" w="sm" type="none"/>
                      <a:tailEnd len="sm" w="sm" type="none"/>
                    </a:lnT>
                    <a:lnB cap="flat" cmpd="sng" w="28575">
                      <a:solidFill>
                        <a:srgbClr val="FFFFFF">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rPr b="1" lang="fi" sz="1100"/>
                        <a:t>We did OK. </a:t>
                      </a:r>
                      <a:endParaRPr b="1" sz="1100"/>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r>
            </a:tbl>
          </a:graphicData>
        </a:graphic>
      </p:graphicFrame>
      <p:graphicFrame>
        <p:nvGraphicFramePr>
          <p:cNvPr id="718" name="Google Shape;718;p76"/>
          <p:cNvGraphicFramePr/>
          <p:nvPr/>
        </p:nvGraphicFramePr>
        <p:xfrm>
          <a:off x="906975" y="1596650"/>
          <a:ext cx="3000000" cy="3000000"/>
        </p:xfrm>
        <a:graphic>
          <a:graphicData uri="http://schemas.openxmlformats.org/drawingml/2006/table">
            <a:tbl>
              <a:tblPr>
                <a:noFill/>
                <a:tableStyleId>{B5AB57D0-B0EF-4079-A07F-2622CC2B8F0C}</a:tableStyleId>
              </a:tblPr>
              <a:tblGrid>
                <a:gridCol w="5856325"/>
                <a:gridCol w="647125"/>
                <a:gridCol w="650100"/>
                <a:gridCol w="645350"/>
              </a:tblGrid>
              <a:tr h="396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fi" sz="1100"/>
                        <a:t>lesson 1</a:t>
                      </a:r>
                      <a:endParaRPr b="1" sz="11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fi" sz="1100"/>
                        <a:t>lesson 2</a:t>
                      </a:r>
                      <a:endParaRPr b="1" sz="11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fi" sz="1100"/>
                        <a:t>lesson 3</a:t>
                      </a:r>
                      <a:endParaRPr b="1" sz="11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396200">
                <a:tc>
                  <a:txBody>
                    <a:bodyPr/>
                    <a:lstStyle/>
                    <a:p>
                      <a:pPr indent="0" lvl="0" marL="0" rtl="0" algn="l">
                        <a:spcBef>
                          <a:spcPts val="0"/>
                        </a:spcBef>
                        <a:spcAft>
                          <a:spcPts val="0"/>
                        </a:spcAft>
                        <a:buNone/>
                      </a:pPr>
                      <a:r>
                        <a:rPr b="1" lang="fi" sz="1100">
                          <a:solidFill>
                            <a:schemeClr val="dk1"/>
                          </a:solidFill>
                        </a:rPr>
                        <a:t>We listened and reacted to others respectfully.</a:t>
                      </a:r>
                      <a:endParaRPr b="1" sz="1100"/>
                    </a:p>
                  </a:txBody>
                  <a:tcPr marT="91425" marB="91425" marR="91425" marL="91425">
                    <a:lnL cap="flat" cmpd="sng" w="9525">
                      <a:solidFill>
                        <a:srgbClr val="9E9E9E">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r>
              <a:tr h="396200">
                <a:tc>
                  <a:txBody>
                    <a:bodyPr/>
                    <a:lstStyle/>
                    <a:p>
                      <a:pPr indent="0" lvl="0" marL="0" rtl="0" algn="l">
                        <a:spcBef>
                          <a:spcPts val="0"/>
                        </a:spcBef>
                        <a:spcAft>
                          <a:spcPts val="0"/>
                        </a:spcAft>
                        <a:buNone/>
                      </a:pPr>
                      <a:r>
                        <a:rPr b="1" lang="fi" sz="1100">
                          <a:solidFill>
                            <a:schemeClr val="dk1"/>
                          </a:solidFill>
                        </a:rPr>
                        <a:t>We seeked to understand and bridge differences between members of the group.</a:t>
                      </a:r>
                      <a:endParaRPr b="1" sz="11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highlight>
                          <a:srgbClr val="4A86E8"/>
                        </a:highligh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r>
              <a:tr h="396200">
                <a:tc>
                  <a:txBody>
                    <a:bodyPr/>
                    <a:lstStyle/>
                    <a:p>
                      <a:pPr indent="0" lvl="0" marL="0" rtl="0" algn="l">
                        <a:spcBef>
                          <a:spcPts val="0"/>
                        </a:spcBef>
                        <a:spcAft>
                          <a:spcPts val="0"/>
                        </a:spcAft>
                        <a:buClr>
                          <a:schemeClr val="dk1"/>
                        </a:buClr>
                        <a:buSzPts val="1100"/>
                        <a:buFont typeface="Arial"/>
                        <a:buNone/>
                      </a:pPr>
                      <a:r>
                        <a:rPr b="1" lang="fi" sz="1100">
                          <a:solidFill>
                            <a:schemeClr val="dk1"/>
                          </a:solidFill>
                        </a:rPr>
                        <a:t>We made efforts to reach compromise when diverse views and beliefs were in play.</a:t>
                      </a:r>
                      <a:endParaRPr b="1" sz="11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4A86E8"/>
                    </a:solidFill>
                  </a:tcPr>
                </a:tc>
              </a:tr>
            </a:tbl>
          </a:graphicData>
        </a:graphic>
      </p:graphicFrame>
      <p:graphicFrame>
        <p:nvGraphicFramePr>
          <p:cNvPr id="719" name="Google Shape;719;p76"/>
          <p:cNvGraphicFramePr/>
          <p:nvPr/>
        </p:nvGraphicFramePr>
        <p:xfrm>
          <a:off x="906975" y="3715550"/>
          <a:ext cx="3000000" cy="3000000"/>
        </p:xfrm>
        <a:graphic>
          <a:graphicData uri="http://schemas.openxmlformats.org/drawingml/2006/table">
            <a:tbl>
              <a:tblPr>
                <a:noFill/>
                <a:tableStyleId>{B5AB57D0-B0EF-4079-A07F-2622CC2B8F0C}</a:tableStyleId>
              </a:tblPr>
              <a:tblGrid>
                <a:gridCol w="434775"/>
                <a:gridCol w="3008125"/>
              </a:tblGrid>
              <a:tr h="350450">
                <a:tc>
                  <a:txBody>
                    <a:bodyPr/>
                    <a:lstStyle/>
                    <a:p>
                      <a:pPr indent="0" lvl="0" marL="0" rtl="0" algn="l">
                        <a:spcBef>
                          <a:spcPts val="0"/>
                        </a:spcBef>
                        <a:spcAft>
                          <a:spcPts val="0"/>
                        </a:spcAft>
                        <a:buNone/>
                      </a:pPr>
                      <a:r>
                        <a:t/>
                      </a:r>
                      <a:endParaRPr/>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28575">
                      <a:solidFill>
                        <a:srgbClr val="FFFFFF">
                          <a:alpha val="0"/>
                        </a:srgbClr>
                      </a:solidFill>
                      <a:prstDash val="solid"/>
                      <a:round/>
                      <a:headEnd len="sm" w="sm" type="none"/>
                      <a:tailEnd len="sm" w="sm" type="none"/>
                    </a:lnT>
                    <a:lnB cap="flat" cmpd="sng" w="28575">
                      <a:solidFill>
                        <a:srgbClr val="FFFFFF">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rPr b="1" lang="fi" sz="1100"/>
                        <a:t>We did great! </a:t>
                      </a:r>
                      <a:endParaRPr b="1" sz="1100"/>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r>
            </a:tbl>
          </a:graphicData>
        </a:graphic>
      </p:graphicFrame>
      <p:graphicFrame>
        <p:nvGraphicFramePr>
          <p:cNvPr id="720" name="Google Shape;720;p76"/>
          <p:cNvGraphicFramePr/>
          <p:nvPr/>
        </p:nvGraphicFramePr>
        <p:xfrm>
          <a:off x="2850550" y="3715550"/>
          <a:ext cx="3000000" cy="3000000"/>
        </p:xfrm>
        <a:graphic>
          <a:graphicData uri="http://schemas.openxmlformats.org/drawingml/2006/table">
            <a:tbl>
              <a:tblPr>
                <a:noFill/>
                <a:tableStyleId>{B5AB57D0-B0EF-4079-A07F-2622CC2B8F0C}</a:tableStyleId>
              </a:tblPr>
              <a:tblGrid>
                <a:gridCol w="434775"/>
                <a:gridCol w="3008125"/>
              </a:tblGrid>
              <a:tr h="350450">
                <a:tc>
                  <a:txBody>
                    <a:bodyPr/>
                    <a:lstStyle/>
                    <a:p>
                      <a:pPr indent="0" lvl="0" marL="0" rtl="0" algn="l">
                        <a:spcBef>
                          <a:spcPts val="0"/>
                        </a:spcBef>
                        <a:spcAft>
                          <a:spcPts val="0"/>
                        </a:spcAft>
                        <a:buNone/>
                      </a:pPr>
                      <a:r>
                        <a:t/>
                      </a:r>
                      <a:endParaRPr/>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28575">
                      <a:solidFill>
                        <a:srgbClr val="FFFFFF">
                          <a:alpha val="0"/>
                        </a:srgbClr>
                      </a:solidFill>
                      <a:prstDash val="solid"/>
                      <a:round/>
                      <a:headEnd len="sm" w="sm" type="none"/>
                      <a:tailEnd len="sm" w="sm" type="none"/>
                    </a:lnT>
                    <a:lnB cap="flat" cmpd="sng" w="28575">
                      <a:solidFill>
                        <a:srgbClr val="FFFFFF">
                          <a:alpha val="0"/>
                        </a:srgbClr>
                      </a:solidFill>
                      <a:prstDash val="solid"/>
                      <a:round/>
                      <a:headEnd len="sm" w="sm" type="none"/>
                      <a:tailEnd len="sm" w="sm" type="none"/>
                    </a:lnB>
                    <a:solidFill>
                      <a:srgbClr val="4A86E8"/>
                    </a:solidFill>
                  </a:tcPr>
                </a:tc>
                <a:tc>
                  <a:txBody>
                    <a:bodyPr/>
                    <a:lstStyle/>
                    <a:p>
                      <a:pPr indent="0" lvl="0" marL="0" rtl="0" algn="l">
                        <a:spcBef>
                          <a:spcPts val="0"/>
                        </a:spcBef>
                        <a:spcAft>
                          <a:spcPts val="0"/>
                        </a:spcAft>
                        <a:buNone/>
                      </a:pPr>
                      <a:r>
                        <a:rPr b="1" lang="fi" sz="1100"/>
                        <a:t>We did not succeed this time. </a:t>
                      </a:r>
                      <a:endParaRPr b="1" sz="1100"/>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r>
            </a:tbl>
          </a:graphicData>
        </a:graphic>
      </p:graphicFrame>
      <p:graphicFrame>
        <p:nvGraphicFramePr>
          <p:cNvPr id="721" name="Google Shape;721;p76"/>
          <p:cNvGraphicFramePr/>
          <p:nvPr/>
        </p:nvGraphicFramePr>
        <p:xfrm>
          <a:off x="2850550" y="4246150"/>
          <a:ext cx="3000000" cy="3000000"/>
        </p:xfrm>
        <a:graphic>
          <a:graphicData uri="http://schemas.openxmlformats.org/drawingml/2006/table">
            <a:tbl>
              <a:tblPr>
                <a:noFill/>
                <a:tableStyleId>{B5AB57D0-B0EF-4079-A07F-2622CC2B8F0C}</a:tableStyleId>
              </a:tblPr>
              <a:tblGrid>
                <a:gridCol w="467525"/>
                <a:gridCol w="3234500"/>
              </a:tblGrid>
              <a:tr h="396200">
                <a:tc>
                  <a:txBody>
                    <a:bodyPr/>
                    <a:lstStyle/>
                    <a:p>
                      <a:pPr indent="0" lvl="0" marL="0" rtl="0" algn="l">
                        <a:spcBef>
                          <a:spcPts val="0"/>
                        </a:spcBef>
                        <a:spcAft>
                          <a:spcPts val="0"/>
                        </a:spcAft>
                        <a:buNone/>
                      </a:pPr>
                      <a:r>
                        <a:t/>
                      </a:r>
                      <a:endParaRPr/>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alpha val="0"/>
                        </a:srgbClr>
                      </a:solidFill>
                      <a:prstDash val="solid"/>
                      <a:round/>
                      <a:headEnd len="sm" w="sm" type="none"/>
                      <a:tailEnd len="sm" w="sm" type="none"/>
                    </a:lnR>
                    <a:lnT cap="flat" cmpd="sng" w="28575">
                      <a:solidFill>
                        <a:srgbClr val="FFFFFF">
                          <a:alpha val="0"/>
                        </a:srgbClr>
                      </a:solidFill>
                      <a:prstDash val="solid"/>
                      <a:round/>
                      <a:headEnd len="sm" w="sm" type="none"/>
                      <a:tailEnd len="sm" w="sm" type="none"/>
                    </a:lnT>
                    <a:lnB cap="flat" cmpd="sng" w="28575">
                      <a:solidFill>
                        <a:srgbClr val="FFFFFF">
                          <a:alpha val="0"/>
                        </a:srgbClr>
                      </a:solidFill>
                      <a:prstDash val="solid"/>
                      <a:round/>
                      <a:headEnd len="sm" w="sm" type="none"/>
                      <a:tailEnd len="sm" w="sm" type="none"/>
                    </a:lnB>
                    <a:solidFill>
                      <a:srgbClr val="FF00FF"/>
                    </a:solidFill>
                  </a:tcPr>
                </a:tc>
                <a:tc>
                  <a:txBody>
                    <a:bodyPr/>
                    <a:lstStyle/>
                    <a:p>
                      <a:pPr indent="0" lvl="0" marL="0" rtl="0" algn="l">
                        <a:spcBef>
                          <a:spcPts val="0"/>
                        </a:spcBef>
                        <a:spcAft>
                          <a:spcPts val="0"/>
                        </a:spcAft>
                        <a:buNone/>
                      </a:pPr>
                      <a:r>
                        <a:rPr b="1" lang="fi" sz="1100"/>
                        <a:t>We can’t tell / We don’t know / We can’t agree</a:t>
                      </a:r>
                      <a:endParaRPr b="1" sz="1100"/>
                    </a:p>
                  </a:txBody>
                  <a:tcPr marT="91425" marB="91425" marR="91425" marL="91425">
                    <a:lnL cap="flat" cmpd="sng" w="28575">
                      <a:solidFill>
                        <a:srgbClr val="FFFFFF">
                          <a:alpha val="0"/>
                        </a:srgbClr>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FFFFF"/>
                    </a:solidFill>
                  </a:tcPr>
                </a:tc>
              </a:tr>
            </a:tbl>
          </a:graphicData>
        </a:graphic>
      </p:graphicFrame>
      <p:sp>
        <p:nvSpPr>
          <p:cNvPr id="722" name="Google Shape;722;p76"/>
          <p:cNvSpPr txBox="1"/>
          <p:nvPr/>
        </p:nvSpPr>
        <p:spPr>
          <a:xfrm>
            <a:off x="438150" y="582075"/>
            <a:ext cx="7871400" cy="10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fi">
                <a:solidFill>
                  <a:schemeClr val="dk1"/>
                </a:solidFill>
              </a:rPr>
              <a:t>Teacher informs the students that at the end of each lesson, student groups will practice self assessment and peer-assessment using a color coding method with Google Sheets. Each student group fills in one shared table. </a:t>
            </a:r>
            <a:r>
              <a:rPr lang="fi">
                <a:solidFill>
                  <a:schemeClr val="dk1"/>
                </a:solidFill>
              </a:rPr>
              <a:t> </a:t>
            </a:r>
            <a:endParaRPr b="1" sz="12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77"/>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8" name="Google Shape;728;p77"/>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729" name="Google Shape;729;p77"/>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730" name="Google Shape;730;p77"/>
          <p:cNvSpPr/>
          <p:nvPr/>
        </p:nvSpPr>
        <p:spPr>
          <a:xfrm>
            <a:off x="4563081" y="486650"/>
            <a:ext cx="1905042" cy="653795"/>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731" name="Google Shape;731;p77"/>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732" name="Google Shape;732;p77"/>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733" name="Google Shape;733;p77"/>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734" name="Google Shape;734;p77"/>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735" name="Google Shape;735;p77"/>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736" name="Google Shape;736;p77"/>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737" name="Google Shape;737;p77"/>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738" name="Google Shape;738;p77"/>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78"/>
          <p:cNvPicPr preferRelativeResize="0"/>
          <p:nvPr/>
        </p:nvPicPr>
        <p:blipFill>
          <a:blip r:embed="rId3">
            <a:alphaModFix/>
          </a:blip>
          <a:stretch>
            <a:fillRect/>
          </a:stretch>
        </p:blipFill>
        <p:spPr>
          <a:xfrm>
            <a:off x="152400" y="319649"/>
            <a:ext cx="7908624" cy="40300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pic>
        <p:nvPicPr>
          <p:cNvPr id="748" name="Google Shape;748;p79"/>
          <p:cNvPicPr preferRelativeResize="0"/>
          <p:nvPr/>
        </p:nvPicPr>
        <p:blipFill>
          <a:blip r:embed="rId3">
            <a:alphaModFix/>
          </a:blip>
          <a:stretch>
            <a:fillRect/>
          </a:stretch>
        </p:blipFill>
        <p:spPr>
          <a:xfrm>
            <a:off x="714387" y="5"/>
            <a:ext cx="7715228" cy="5143500"/>
          </a:xfrm>
          <a:prstGeom prst="rect">
            <a:avLst/>
          </a:prstGeom>
          <a:noFill/>
          <a:ln>
            <a:noFill/>
          </a:ln>
        </p:spPr>
      </p:pic>
      <p:pic>
        <p:nvPicPr>
          <p:cNvPr id="749" name="Google Shape;749;p79"/>
          <p:cNvPicPr preferRelativeResize="0"/>
          <p:nvPr/>
        </p:nvPicPr>
        <p:blipFill>
          <a:blip r:embed="rId4">
            <a:alphaModFix/>
          </a:blip>
          <a:stretch>
            <a:fillRect/>
          </a:stretch>
        </p:blipFill>
        <p:spPr>
          <a:xfrm>
            <a:off x="15" y="0"/>
            <a:ext cx="2108000" cy="5152889"/>
          </a:xfrm>
          <a:prstGeom prst="rect">
            <a:avLst/>
          </a:prstGeom>
          <a:noFill/>
          <a:ln>
            <a:noFill/>
          </a:ln>
        </p:spPr>
      </p:pic>
      <p:pic>
        <p:nvPicPr>
          <p:cNvPr id="750" name="Google Shape;750;p79"/>
          <p:cNvPicPr preferRelativeResize="0"/>
          <p:nvPr/>
        </p:nvPicPr>
        <p:blipFill>
          <a:blip r:embed="rId4">
            <a:alphaModFix/>
          </a:blip>
          <a:stretch>
            <a:fillRect/>
          </a:stretch>
        </p:blipFill>
        <p:spPr>
          <a:xfrm>
            <a:off x="7035990" y="0"/>
            <a:ext cx="2108000" cy="515288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80"/>
          <p:cNvSpPr txBox="1"/>
          <p:nvPr/>
        </p:nvSpPr>
        <p:spPr>
          <a:xfrm>
            <a:off x="438150" y="1135400"/>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a:t>Teacher informs the students that</a:t>
            </a:r>
            <a:endParaRPr b="1"/>
          </a:p>
          <a:p>
            <a:pPr indent="0" lvl="0" marL="0" rtl="0" algn="l">
              <a:spcBef>
                <a:spcPts val="0"/>
              </a:spcBef>
              <a:spcAft>
                <a:spcPts val="0"/>
              </a:spcAft>
              <a:buNone/>
            </a:pPr>
            <a:br>
              <a:rPr b="1" lang="fi">
                <a:solidFill>
                  <a:srgbClr val="701C7F"/>
                </a:solidFill>
              </a:rPr>
            </a:br>
            <a:endParaRPr b="1">
              <a:solidFill>
                <a:srgbClr val="701C7F"/>
              </a:solidFill>
            </a:endParaRPr>
          </a:p>
          <a:p>
            <a:pPr indent="-317500" lvl="0" marL="457200" rtl="0" algn="l">
              <a:spcBef>
                <a:spcPts val="0"/>
              </a:spcBef>
              <a:spcAft>
                <a:spcPts val="0"/>
              </a:spcAft>
              <a:buSzPts val="1400"/>
              <a:buChar char="●"/>
            </a:pPr>
            <a:r>
              <a:rPr lang="fi">
                <a:solidFill>
                  <a:schemeClr val="dk1"/>
                </a:solidFill>
              </a:rPr>
              <a:t>There are places in the world where every bucket of water used means a new journey to the well. This takes time away from eg. school. </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solidFill>
                  <a:schemeClr val="dk1"/>
                </a:solidFill>
              </a:rPr>
              <a:t>However, washing your hands with soap reduces the number of deaths caused by diarrhea by more than 40%. </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solidFill>
                  <a:schemeClr val="dk1"/>
                </a:solidFill>
              </a:rPr>
              <a:t>Therefore, water-saving solutions are needed. </a:t>
            </a:r>
            <a:br>
              <a:rPr lang="fi">
                <a:solidFill>
                  <a:schemeClr val="dk1"/>
                </a:solidFill>
              </a:rPr>
            </a:br>
            <a:endParaRPr>
              <a:solidFill>
                <a:schemeClr val="dk1"/>
              </a:solidFill>
            </a:endParaRPr>
          </a:p>
          <a:p>
            <a:pPr indent="0" lvl="0" marL="0" rtl="0" algn="l">
              <a:spcBef>
                <a:spcPts val="0"/>
              </a:spcBef>
              <a:spcAft>
                <a:spcPts val="0"/>
              </a:spcAft>
              <a:buNone/>
            </a:pPr>
            <a:r>
              <a:t/>
            </a:r>
            <a:endParaRPr b="1">
              <a:solidFill>
                <a:srgbClr val="701C7F"/>
              </a:solidFill>
            </a:endParaRPr>
          </a:p>
          <a:p>
            <a:pPr indent="0" lvl="0" marL="0" rtl="0" algn="l">
              <a:spcBef>
                <a:spcPts val="0"/>
              </a:spcBef>
              <a:spcAft>
                <a:spcPts val="0"/>
              </a:spcAft>
              <a:buNone/>
            </a:pPr>
            <a:r>
              <a:t/>
            </a:r>
            <a:endParaRPr b="1">
              <a:solidFill>
                <a:srgbClr val="701C7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81"/>
          <p:cNvSpPr txBox="1"/>
          <p:nvPr/>
        </p:nvSpPr>
        <p:spPr>
          <a:xfrm>
            <a:off x="304700" y="893625"/>
            <a:ext cx="86526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317500" lvl="0" marL="457200" rtl="0" algn="l">
              <a:lnSpc>
                <a:spcPct val="150000"/>
              </a:lnSpc>
              <a:spcBef>
                <a:spcPts val="1200"/>
              </a:spcBef>
              <a:spcAft>
                <a:spcPts val="0"/>
              </a:spcAft>
              <a:buSzPts val="1400"/>
              <a:buChar char="●"/>
            </a:pPr>
            <a:r>
              <a:rPr lang="fi"/>
              <a:t>Close the sink with a plug and measure how much water it takes to wash your hands. </a:t>
            </a:r>
            <a:br>
              <a:rPr lang="fi"/>
            </a:br>
            <a:r>
              <a:rPr lang="fi"/>
              <a:t>Washing your hands should last about 20 seconds.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nvSpPr>
        <p:spPr>
          <a:xfrm>
            <a:off x="271075" y="717275"/>
            <a:ext cx="8554200" cy="4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How to read the design template?</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317500" lvl="0" marL="457200" rtl="0" algn="l">
              <a:spcBef>
                <a:spcPts val="0"/>
              </a:spcBef>
              <a:spcAft>
                <a:spcPts val="0"/>
              </a:spcAft>
              <a:buSzPts val="1400"/>
              <a:buChar char="●"/>
            </a:pPr>
            <a:r>
              <a:rPr b="1" lang="fi"/>
              <a:t>Design and implement STEM activity 1.</a:t>
            </a:r>
            <a:br>
              <a:rPr b="1" lang="fi"/>
            </a:br>
            <a:endParaRPr b="1"/>
          </a:p>
          <a:p>
            <a:pPr indent="-317500" lvl="0" marL="457200" rtl="0" algn="l">
              <a:spcBef>
                <a:spcPts val="0"/>
              </a:spcBef>
              <a:spcAft>
                <a:spcPts val="0"/>
              </a:spcAft>
              <a:buSzPts val="1400"/>
              <a:buChar char="●"/>
            </a:pPr>
            <a:r>
              <a:rPr b="1" lang="fi"/>
              <a:t>Reflect on how it went: </a:t>
            </a:r>
            <a:br>
              <a:rPr b="1" lang="fi"/>
            </a:br>
            <a:r>
              <a:rPr b="1" lang="fi"/>
              <a:t>how well did the students develop the transversal competencies set as learning intentions.</a:t>
            </a:r>
            <a:br>
              <a:rPr b="1" lang="fi"/>
            </a:br>
            <a:endParaRPr b="1"/>
          </a:p>
          <a:p>
            <a:pPr indent="-317500" lvl="0" marL="457200" rtl="0" algn="l">
              <a:spcBef>
                <a:spcPts val="0"/>
              </a:spcBef>
              <a:spcAft>
                <a:spcPts val="0"/>
              </a:spcAft>
              <a:buSzPts val="1400"/>
              <a:buChar char="●"/>
            </a:pPr>
            <a:r>
              <a:rPr b="1" lang="fi"/>
              <a:t>Design and implement </a:t>
            </a:r>
            <a:r>
              <a:rPr b="1" lang="fi"/>
              <a:t>STEM activity 2 </a:t>
            </a:r>
            <a:r>
              <a:rPr b="1" lang="fi"/>
              <a:t>that aims to develop the same competencies as the first round. Implement round 2 with the same group of students. </a:t>
            </a:r>
            <a:br>
              <a:rPr b="1" lang="fi"/>
            </a:br>
            <a:br>
              <a:rPr b="1" lang="fi"/>
            </a:br>
            <a:r>
              <a:rPr b="1" lang="fi"/>
              <a:t>STEM activity 2 does not have to a further developed version of STEM activity 1 - it can be its own independent activity, as long as it promotes the same transversal competencies as the STEM activity 1.</a:t>
            </a:r>
            <a:br>
              <a:rPr b="1" lang="fi"/>
            </a:br>
            <a:br>
              <a:rPr b="1" lang="fi"/>
            </a:br>
            <a:endParaRPr b="1"/>
          </a:p>
          <a:p>
            <a:pPr indent="0" lvl="0" marL="45720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2"/>
          <p:cNvSpPr txBox="1"/>
          <p:nvPr/>
        </p:nvSpPr>
        <p:spPr>
          <a:xfrm>
            <a:off x="294275" y="93250"/>
            <a:ext cx="86526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317500" lvl="0" marL="457200" rtl="0" algn="l">
              <a:lnSpc>
                <a:spcPct val="115000"/>
              </a:lnSpc>
              <a:spcBef>
                <a:spcPts val="1200"/>
              </a:spcBef>
              <a:spcAft>
                <a:spcPts val="0"/>
              </a:spcAft>
              <a:buSzPts val="1400"/>
              <a:buChar char="●"/>
            </a:pPr>
            <a:r>
              <a:rPr lang="fi"/>
              <a:t>Consider when you would need to wash your hands. It is good to wash your hands repeatedly throughout the day, but especially:</a:t>
            </a:r>
            <a:br>
              <a:rPr lang="fi"/>
            </a:br>
            <a:br>
              <a:rPr b="1" lang="fi"/>
            </a:br>
            <a:r>
              <a:rPr b="1" lang="fi"/>
              <a:t>→ </a:t>
            </a:r>
            <a:r>
              <a:rPr lang="fi"/>
              <a:t>Before eating or cooking food</a:t>
            </a:r>
            <a:br>
              <a:rPr lang="fi"/>
            </a:br>
            <a:r>
              <a:rPr lang="fi"/>
              <a:t>→ After touching raw food (especially meat such as chicken)</a:t>
            </a:r>
            <a:br>
              <a:rPr lang="fi"/>
            </a:br>
            <a:r>
              <a:rPr lang="fi"/>
              <a:t>→ After using the toilet</a:t>
            </a:r>
            <a:br>
              <a:rPr lang="fi"/>
            </a:br>
            <a:r>
              <a:rPr lang="fi"/>
              <a:t>→ After touching animals</a:t>
            </a:r>
            <a:br>
              <a:rPr lang="fi"/>
            </a:br>
            <a:r>
              <a:rPr lang="fi"/>
              <a:t>→ After touching rubbish</a:t>
            </a:r>
            <a:br>
              <a:rPr lang="fi"/>
            </a:br>
            <a:r>
              <a:rPr lang="fi"/>
              <a:t>→ After changing a baby's diaper</a:t>
            </a:r>
            <a:br>
              <a:rPr lang="fi"/>
            </a:br>
            <a:r>
              <a:rPr lang="fi"/>
              <a:t>→ After coughing, sneezing, or blowing your nose</a:t>
            </a:r>
            <a:br>
              <a:rPr lang="fi"/>
            </a:br>
            <a:r>
              <a:rPr lang="fi"/>
              <a:t>→ Before and after dressing a wound.</a:t>
            </a:r>
            <a:br>
              <a:rPr lang="fi"/>
            </a:br>
            <a:br>
              <a:rPr lang="fi"/>
            </a:br>
            <a:r>
              <a:rPr lang="fi">
                <a:solidFill>
                  <a:schemeClr val="dk1"/>
                </a:solidFill>
              </a:rPr>
              <a:t>Estimate how many times in total your family washes their hands throughout the day. </a:t>
            </a:r>
            <a:br>
              <a:rPr lang="fi">
                <a:solidFill>
                  <a:schemeClr val="dk1"/>
                </a:solidFill>
              </a:rPr>
            </a:br>
            <a:r>
              <a:rPr lang="fi">
                <a:solidFill>
                  <a:schemeClr val="dk1"/>
                </a:solidFill>
              </a:rPr>
              <a:t>How many litres of water does this take?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83"/>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1" name="Google Shape;771;p83"/>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772" name="Google Shape;772;p83"/>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773" name="Google Shape;773;p83"/>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774" name="Google Shape;774;p83"/>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775" name="Google Shape;775;p83"/>
          <p:cNvSpPr/>
          <p:nvPr/>
        </p:nvSpPr>
        <p:spPr>
          <a:xfrm>
            <a:off x="7047665" y="1793973"/>
            <a:ext cx="1089035"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776" name="Google Shape;776;p83"/>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777" name="Google Shape;777;p83"/>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778" name="Google Shape;778;p83"/>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779" name="Google Shape;779;p83"/>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780" name="Google Shape;780;p83"/>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781" name="Google Shape;781;p83"/>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4"/>
          <p:cNvSpPr txBox="1"/>
          <p:nvPr/>
        </p:nvSpPr>
        <p:spPr>
          <a:xfrm>
            <a:off x="438150" y="701250"/>
            <a:ext cx="82677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sz="1200"/>
          </a:p>
          <a:p>
            <a:pPr indent="-304800" lvl="0" marL="457200" rtl="0" algn="l">
              <a:lnSpc>
                <a:spcPct val="150000"/>
              </a:lnSpc>
              <a:spcBef>
                <a:spcPts val="1200"/>
              </a:spcBef>
              <a:spcAft>
                <a:spcPts val="0"/>
              </a:spcAft>
              <a:buSzPts val="1200"/>
              <a:buChar char="●"/>
            </a:pPr>
            <a:r>
              <a:rPr lang="fi"/>
              <a:t>Watch a video of the tippy tap at: </a:t>
            </a:r>
            <a:r>
              <a:rPr lang="fi" u="sng">
                <a:hlinkClick r:id="rId3"/>
              </a:rPr>
              <a:t>www.tippytap.org/videos</a:t>
            </a:r>
            <a:r>
              <a:rPr lang="fi"/>
              <a:t>.</a:t>
            </a:r>
            <a:br>
              <a:rPr lang="fi"/>
            </a:br>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Students work in groups to build their own water saving solutions.</a:t>
            </a:r>
            <a:br>
              <a:rPr lang="fi">
                <a:solidFill>
                  <a:schemeClr val="dk1"/>
                </a:solidFill>
              </a:rPr>
            </a:br>
            <a:r>
              <a:rPr lang="fi">
                <a:solidFill>
                  <a:schemeClr val="dk1"/>
                </a:solidFill>
              </a:rPr>
              <a:t>For this a selection of materials is needed, eg water canister, sticks, string, soap bar.</a:t>
            </a:r>
            <a:br>
              <a:rPr lang="fi">
                <a:solidFill>
                  <a:schemeClr val="dk1"/>
                </a:solidFill>
              </a:rPr>
            </a:br>
            <a:endParaRPr>
              <a:solidFill>
                <a:schemeClr val="dk1"/>
              </a:solidFill>
            </a:endParaRPr>
          </a:p>
          <a:p>
            <a:pPr indent="-304800" lvl="0" marL="457200" rtl="0" algn="l">
              <a:lnSpc>
                <a:spcPct val="115000"/>
              </a:lnSpc>
              <a:spcBef>
                <a:spcPts val="0"/>
              </a:spcBef>
              <a:spcAft>
                <a:spcPts val="0"/>
              </a:spcAft>
              <a:buSzPts val="1200"/>
              <a:buChar char="●"/>
            </a:pPr>
            <a:r>
              <a:rPr lang="fi">
                <a:solidFill>
                  <a:schemeClr val="dk1"/>
                </a:solidFill>
              </a:rPr>
              <a:t>The students can develop any kind of water saving solutions. </a:t>
            </a:r>
            <a:br>
              <a:rPr lang="fi">
                <a:solidFill>
                  <a:schemeClr val="dk1"/>
                </a:solidFill>
              </a:rPr>
            </a:br>
            <a:r>
              <a:rPr lang="fi">
                <a:solidFill>
                  <a:schemeClr val="dk1"/>
                </a:solidFill>
              </a:rPr>
              <a:t>These could be similar to tippy tap, or completely different water saving solutions.  </a:t>
            </a:r>
            <a:br>
              <a:rPr lang="fi" sz="1200"/>
            </a:b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85"/>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2" name="Google Shape;792;p85"/>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793" name="Google Shape;793;p85"/>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794" name="Google Shape;794;p85"/>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795" name="Google Shape;795;p85"/>
          <p:cNvSpPr/>
          <p:nvPr/>
        </p:nvSpPr>
        <p:spPr>
          <a:xfrm>
            <a:off x="6303488" y="3672970"/>
            <a:ext cx="1283210"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796" name="Google Shape;796;p85"/>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797" name="Google Shape;797;p85"/>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798" name="Google Shape;798;p85"/>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799" name="Google Shape;799;p85"/>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800" name="Google Shape;800;p85"/>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801" name="Google Shape;801;p85"/>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802" name="Google Shape;802;p85"/>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86"/>
          <p:cNvSpPr txBox="1"/>
          <p:nvPr/>
        </p:nvSpPr>
        <p:spPr>
          <a:xfrm>
            <a:off x="438150" y="1479250"/>
            <a:ext cx="82677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317500" lvl="0" marL="457200" rtl="0" algn="l">
              <a:lnSpc>
                <a:spcPct val="115000"/>
              </a:lnSpc>
              <a:spcBef>
                <a:spcPts val="400"/>
              </a:spcBef>
              <a:spcAft>
                <a:spcPts val="0"/>
              </a:spcAft>
              <a:buSzPts val="1400"/>
              <a:buChar char="●"/>
            </a:pPr>
            <a:r>
              <a:rPr lang="fi"/>
              <a:t>Student groups measure how much water one round of hand-washing consumes with their water saving solutions. </a:t>
            </a:r>
            <a:br>
              <a:rPr lang="fi"/>
            </a:br>
            <a:endParaRPr/>
          </a:p>
          <a:p>
            <a:pPr indent="0" lvl="0" marL="0" rtl="0" algn="l">
              <a:lnSpc>
                <a:spcPct val="115000"/>
              </a:lnSpc>
              <a:spcBef>
                <a:spcPts val="0"/>
              </a:spcBef>
              <a:spcAft>
                <a:spcPts val="0"/>
              </a:spcAft>
              <a:buNone/>
            </a:pPr>
            <a:br>
              <a:rPr lang="fi"/>
            </a:br>
            <a:endParaRPr sz="1200"/>
          </a:p>
          <a:p>
            <a:pPr indent="0" lvl="0" marL="0" marR="38100" rtl="0" algn="l">
              <a:lnSpc>
                <a:spcPct val="150000"/>
              </a:lnSpc>
              <a:spcBef>
                <a:spcPts val="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87"/>
          <p:cNvSpPr txBox="1"/>
          <p:nvPr/>
        </p:nvSpPr>
        <p:spPr>
          <a:xfrm>
            <a:off x="412200" y="200600"/>
            <a:ext cx="8267700" cy="106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317500" lvl="0" marL="457200" rtl="0" algn="l">
              <a:lnSpc>
                <a:spcPct val="115000"/>
              </a:lnSpc>
              <a:spcBef>
                <a:spcPts val="400"/>
              </a:spcBef>
              <a:spcAft>
                <a:spcPts val="0"/>
              </a:spcAft>
              <a:buSzPts val="1400"/>
              <a:buChar char="●"/>
            </a:pPr>
            <a:r>
              <a:rPr lang="fi"/>
              <a:t>Student groups self-assess their solutions with Padlet by evaluating: </a:t>
            </a:r>
            <a:endParaRPr sz="1200"/>
          </a:p>
          <a:p>
            <a:pPr indent="0" lvl="0" marL="0" rtl="0" algn="l">
              <a:lnSpc>
                <a:spcPct val="150000"/>
              </a:lnSpc>
              <a:spcBef>
                <a:spcPts val="1200"/>
              </a:spcBef>
              <a:spcAft>
                <a:spcPts val="0"/>
              </a:spcAft>
              <a:buNone/>
            </a:pPr>
            <a:r>
              <a:t/>
            </a: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
        <p:nvSpPr>
          <p:cNvPr id="813" name="Google Shape;813;p87"/>
          <p:cNvSpPr/>
          <p:nvPr/>
        </p:nvSpPr>
        <p:spPr>
          <a:xfrm>
            <a:off x="1018498" y="1356797"/>
            <a:ext cx="668700" cy="607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87"/>
          <p:cNvSpPr/>
          <p:nvPr/>
        </p:nvSpPr>
        <p:spPr>
          <a:xfrm>
            <a:off x="1018498" y="2244039"/>
            <a:ext cx="668700" cy="6078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7"/>
          <p:cNvSpPr/>
          <p:nvPr/>
        </p:nvSpPr>
        <p:spPr>
          <a:xfrm>
            <a:off x="1018498" y="3131252"/>
            <a:ext cx="668700" cy="607800"/>
          </a:xfrm>
          <a:prstGeom prst="ellipse">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7"/>
          <p:cNvSpPr txBox="1"/>
          <p:nvPr/>
        </p:nvSpPr>
        <p:spPr>
          <a:xfrm>
            <a:off x="1841520" y="1506229"/>
            <a:ext cx="5512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which elements should be deleted from the solution? </a:t>
            </a:r>
            <a:endParaRPr/>
          </a:p>
        </p:txBody>
      </p:sp>
      <p:sp>
        <p:nvSpPr>
          <p:cNvPr id="817" name="Google Shape;817;p87"/>
          <p:cNvSpPr txBox="1"/>
          <p:nvPr/>
        </p:nvSpPr>
        <p:spPr>
          <a:xfrm>
            <a:off x="1841520" y="2393481"/>
            <a:ext cx="5512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which elements should be further developed? </a:t>
            </a:r>
            <a:endParaRPr/>
          </a:p>
        </p:txBody>
      </p:sp>
      <p:sp>
        <p:nvSpPr>
          <p:cNvPr id="818" name="Google Shape;818;p87"/>
          <p:cNvSpPr txBox="1"/>
          <p:nvPr/>
        </p:nvSpPr>
        <p:spPr>
          <a:xfrm>
            <a:off x="1841520" y="3295153"/>
            <a:ext cx="5512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which elements should be added? </a:t>
            </a:r>
            <a:endParaRPr/>
          </a:p>
        </p:txBody>
      </p:sp>
      <p:sp>
        <p:nvSpPr>
          <p:cNvPr id="819" name="Google Shape;819;p87"/>
          <p:cNvSpPr txBox="1"/>
          <p:nvPr/>
        </p:nvSpPr>
        <p:spPr>
          <a:xfrm>
            <a:off x="464075" y="3456550"/>
            <a:ext cx="8267700" cy="106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317500" lvl="0" marL="457200" rtl="0" algn="l">
              <a:lnSpc>
                <a:spcPct val="115000"/>
              </a:lnSpc>
              <a:spcBef>
                <a:spcPts val="400"/>
              </a:spcBef>
              <a:spcAft>
                <a:spcPts val="0"/>
              </a:spcAft>
              <a:buSzPts val="1400"/>
              <a:buChar char="●"/>
            </a:pPr>
            <a:r>
              <a:rPr lang="fi">
                <a:solidFill>
                  <a:schemeClr val="dk1"/>
                </a:solidFill>
              </a:rPr>
              <a:t>Based on the assessment, student groups make improvements to their solutions.   </a:t>
            </a:r>
            <a:endParaRPr sz="1200">
              <a:solidFill>
                <a:schemeClr val="dk1"/>
              </a:solidFill>
            </a:endParaRPr>
          </a:p>
          <a:p>
            <a:pPr indent="0" lvl="0" marL="457200" rtl="0" algn="l">
              <a:lnSpc>
                <a:spcPct val="115000"/>
              </a:lnSpc>
              <a:spcBef>
                <a:spcPts val="0"/>
              </a:spcBef>
              <a:spcAft>
                <a:spcPts val="0"/>
              </a:spcAft>
              <a:buNone/>
            </a:pPr>
            <a:r>
              <a:t/>
            </a:r>
            <a:endParaRPr/>
          </a:p>
          <a:p>
            <a:pPr indent="0" lvl="0" marL="0" rtl="0" algn="l">
              <a:lnSpc>
                <a:spcPct val="150000"/>
              </a:lnSpc>
              <a:spcBef>
                <a:spcPts val="1200"/>
              </a:spcBef>
              <a:spcAft>
                <a:spcPts val="0"/>
              </a:spcAft>
              <a:buNone/>
            </a:pPr>
            <a:r>
              <a:t/>
            </a: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88"/>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5" name="Google Shape;825;p88"/>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826" name="Google Shape;826;p88"/>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827" name="Google Shape;827;p88"/>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828" name="Google Shape;828;p88"/>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829" name="Google Shape;829;p88"/>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830" name="Google Shape;830;p88"/>
          <p:cNvSpPr/>
          <p:nvPr/>
        </p:nvSpPr>
        <p:spPr>
          <a:xfrm>
            <a:off x="3535279" y="3672970"/>
            <a:ext cx="1178353"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831" name="Google Shape;831;p88"/>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832" name="Google Shape;832;p88"/>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833" name="Google Shape;833;p88"/>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834" name="Google Shape;834;p88"/>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835" name="Google Shape;835;p88"/>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89"/>
          <p:cNvSpPr txBox="1"/>
          <p:nvPr/>
        </p:nvSpPr>
        <p:spPr>
          <a:xfrm>
            <a:off x="438138" y="305475"/>
            <a:ext cx="8267700" cy="106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317500" lvl="0" marL="457200" rtl="0" algn="l">
              <a:lnSpc>
                <a:spcPct val="115000"/>
              </a:lnSpc>
              <a:spcBef>
                <a:spcPts val="400"/>
              </a:spcBef>
              <a:spcAft>
                <a:spcPts val="0"/>
              </a:spcAft>
              <a:buSzPts val="1400"/>
              <a:buChar char="●"/>
            </a:pPr>
            <a:r>
              <a:rPr lang="fi"/>
              <a:t>Student groups present their solutions to their classmates. </a:t>
            </a:r>
            <a:br>
              <a:rPr lang="fi"/>
            </a:br>
            <a:endParaRPr/>
          </a:p>
          <a:p>
            <a:pPr indent="-317500" lvl="0" marL="457200" rtl="0" algn="l">
              <a:lnSpc>
                <a:spcPct val="115000"/>
              </a:lnSpc>
              <a:spcBef>
                <a:spcPts val="0"/>
              </a:spcBef>
              <a:spcAft>
                <a:spcPts val="0"/>
              </a:spcAft>
              <a:buSzPts val="1400"/>
              <a:buChar char="●"/>
            </a:pPr>
            <a:r>
              <a:rPr lang="fi"/>
              <a:t>Students </a:t>
            </a:r>
            <a:r>
              <a:rPr lang="fi">
                <a:solidFill>
                  <a:schemeClr val="dk1"/>
                </a:solidFill>
              </a:rPr>
              <a:t>give peer-feedback for classmates’ solutions with Padlet by evaluating:</a:t>
            </a:r>
            <a:br>
              <a:rPr lang="fi">
                <a:solidFill>
                  <a:schemeClr val="dk1"/>
                </a:solidFill>
              </a:rPr>
            </a:br>
            <a:br>
              <a:rPr lang="fi">
                <a:solidFill>
                  <a:schemeClr val="dk1"/>
                </a:solidFill>
              </a:rPr>
            </a:br>
            <a:endParaRPr sz="1200"/>
          </a:p>
          <a:p>
            <a:pPr indent="0" lvl="0" marL="0" rtl="0" algn="l">
              <a:lnSpc>
                <a:spcPct val="150000"/>
              </a:lnSpc>
              <a:spcBef>
                <a:spcPts val="1200"/>
              </a:spcBef>
              <a:spcAft>
                <a:spcPts val="0"/>
              </a:spcAft>
              <a:buNone/>
            </a:pPr>
            <a:r>
              <a:t/>
            </a: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
        <p:nvSpPr>
          <p:cNvPr id="841" name="Google Shape;841;p89"/>
          <p:cNvSpPr/>
          <p:nvPr/>
        </p:nvSpPr>
        <p:spPr>
          <a:xfrm>
            <a:off x="1044436" y="2055972"/>
            <a:ext cx="668700" cy="6078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9"/>
          <p:cNvSpPr/>
          <p:nvPr/>
        </p:nvSpPr>
        <p:spPr>
          <a:xfrm>
            <a:off x="1044436" y="2943214"/>
            <a:ext cx="668700" cy="6078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9"/>
          <p:cNvSpPr/>
          <p:nvPr/>
        </p:nvSpPr>
        <p:spPr>
          <a:xfrm>
            <a:off x="1044436" y="3830427"/>
            <a:ext cx="668700" cy="607800"/>
          </a:xfrm>
          <a:prstGeom prst="ellipse">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9"/>
          <p:cNvSpPr txBox="1"/>
          <p:nvPr/>
        </p:nvSpPr>
        <p:spPr>
          <a:xfrm>
            <a:off x="1867457" y="2205404"/>
            <a:ext cx="5512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which elements should be deleted from the solution? </a:t>
            </a:r>
            <a:endParaRPr/>
          </a:p>
        </p:txBody>
      </p:sp>
      <p:sp>
        <p:nvSpPr>
          <p:cNvPr id="845" name="Google Shape;845;p89"/>
          <p:cNvSpPr txBox="1"/>
          <p:nvPr/>
        </p:nvSpPr>
        <p:spPr>
          <a:xfrm>
            <a:off x="1867457" y="3092656"/>
            <a:ext cx="5512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which elements should be further developed? </a:t>
            </a:r>
            <a:endParaRPr/>
          </a:p>
        </p:txBody>
      </p:sp>
      <p:sp>
        <p:nvSpPr>
          <p:cNvPr id="846" name="Google Shape;846;p89"/>
          <p:cNvSpPr txBox="1"/>
          <p:nvPr/>
        </p:nvSpPr>
        <p:spPr>
          <a:xfrm>
            <a:off x="1867457" y="3994328"/>
            <a:ext cx="5512800" cy="3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t>which elements should be added?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90"/>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2" name="Google Shape;852;p90"/>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853" name="Google Shape;853;p90"/>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854" name="Google Shape;854;p90"/>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855" name="Google Shape;855;p90"/>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856" name="Google Shape;856;p90"/>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857" name="Google Shape;857;p90"/>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858" name="Google Shape;858;p90"/>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859" name="Google Shape;859;p90"/>
          <p:cNvSpPr/>
          <p:nvPr/>
        </p:nvSpPr>
        <p:spPr>
          <a:xfrm>
            <a:off x="3048025" y="1793973"/>
            <a:ext cx="1178353"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860" name="Google Shape;860;p90"/>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861" name="Google Shape;861;p90"/>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862" name="Google Shape;862;p90"/>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91"/>
          <p:cNvSpPr txBox="1"/>
          <p:nvPr/>
        </p:nvSpPr>
        <p:spPr>
          <a:xfrm>
            <a:off x="438150" y="495950"/>
            <a:ext cx="82677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0" lvl="0" marL="0" rtl="0" algn="l">
              <a:lnSpc>
                <a:spcPct val="115000"/>
              </a:lnSpc>
              <a:spcBef>
                <a:spcPts val="400"/>
              </a:spcBef>
              <a:spcAft>
                <a:spcPts val="0"/>
              </a:spcAft>
              <a:buNone/>
            </a:pPr>
            <a:r>
              <a:rPr lang="fi"/>
              <a:t>Shared discussion on solutions</a:t>
            </a:r>
            <a:r>
              <a:rPr lang="fi"/>
              <a:t>, the given peer-assessment, and about the collaborative process:</a:t>
            </a:r>
            <a:br>
              <a:rPr lang="fi"/>
            </a:br>
            <a:br>
              <a:rPr lang="fi"/>
            </a:br>
            <a:endParaRPr/>
          </a:p>
          <a:p>
            <a:pPr indent="-317500" lvl="0" marL="457200" rtl="0" algn="l">
              <a:lnSpc>
                <a:spcPct val="115000"/>
              </a:lnSpc>
              <a:spcBef>
                <a:spcPts val="0"/>
              </a:spcBef>
              <a:spcAft>
                <a:spcPts val="0"/>
              </a:spcAft>
              <a:buSzPts val="1400"/>
              <a:buChar char="●"/>
            </a:pPr>
            <a:r>
              <a:rPr lang="fi"/>
              <a:t>Student groups analyze the feedback they have received from their classmates, </a:t>
            </a:r>
            <a:br>
              <a:rPr lang="fi"/>
            </a:br>
            <a:r>
              <a:rPr lang="fi"/>
              <a:t>and discuss which elements they consider the most accurate and constructive. </a:t>
            </a:r>
            <a:endParaRPr/>
          </a:p>
          <a:p>
            <a:pPr indent="0" lvl="0" marL="457200" rtl="0" algn="l">
              <a:lnSpc>
                <a:spcPct val="115000"/>
              </a:lnSpc>
              <a:spcBef>
                <a:spcPts val="0"/>
              </a:spcBef>
              <a:spcAft>
                <a:spcPts val="0"/>
              </a:spcAft>
              <a:buNone/>
            </a:pPr>
            <a:r>
              <a:rPr lang="fi"/>
              <a:t>→ Shared discussion with the whole class</a:t>
            </a:r>
            <a:br>
              <a:rPr lang="fi"/>
            </a:br>
            <a:endParaRPr/>
          </a:p>
          <a:p>
            <a:pPr indent="-317500" lvl="0" marL="457200" rtl="0" algn="l">
              <a:lnSpc>
                <a:spcPct val="115000"/>
              </a:lnSpc>
              <a:spcBef>
                <a:spcPts val="0"/>
              </a:spcBef>
              <a:spcAft>
                <a:spcPts val="0"/>
              </a:spcAft>
              <a:buSzPts val="1400"/>
              <a:buChar char="●"/>
            </a:pPr>
            <a:r>
              <a:rPr lang="fi"/>
              <a:t>Student groups analyze and discuss their solution, its best features and possible limitations, taking into account the peer feedback.  </a:t>
            </a:r>
            <a:br>
              <a:rPr lang="fi"/>
            </a:br>
            <a:r>
              <a:rPr lang="fi">
                <a:solidFill>
                  <a:schemeClr val="dk1"/>
                </a:solidFill>
              </a:rPr>
              <a:t>→ Shared discussion with the whole class</a:t>
            </a:r>
            <a:br>
              <a:rPr lang="fi"/>
            </a:br>
            <a:br>
              <a:rPr lang="fi">
                <a:solidFill>
                  <a:schemeClr val="dk1"/>
                </a:solidFill>
              </a:rPr>
            </a:br>
            <a:endParaRPr/>
          </a:p>
          <a:p>
            <a:pPr indent="0" lvl="0" marL="0" rtl="0" algn="l">
              <a:lnSpc>
                <a:spcPct val="150000"/>
              </a:lnSpc>
              <a:spcBef>
                <a:spcPts val="1200"/>
              </a:spcBef>
              <a:spcAft>
                <a:spcPts val="0"/>
              </a:spcAft>
              <a:buNone/>
            </a:pPr>
            <a:r>
              <a:t/>
            </a: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nvSpPr>
        <p:spPr>
          <a:xfrm>
            <a:off x="294900" y="285050"/>
            <a:ext cx="8554200" cy="17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How to read the design template?</a:t>
            </a:r>
            <a:br>
              <a:rPr b="1" lang="fi"/>
            </a:br>
            <a:endParaRPr b="1"/>
          </a:p>
          <a:p>
            <a:pPr indent="-317500" lvl="0" marL="457200" rtl="0" algn="l">
              <a:spcBef>
                <a:spcPts val="0"/>
              </a:spcBef>
              <a:spcAft>
                <a:spcPts val="0"/>
              </a:spcAft>
              <a:buSzPts val="1400"/>
              <a:buChar char="●"/>
            </a:pPr>
            <a:r>
              <a:rPr b="1" lang="fi"/>
              <a:t>The template presents two rounds of activities. This is the minimum amount in ATS STEM project. </a:t>
            </a:r>
            <a:br>
              <a:rPr b="1" lang="fi"/>
            </a:br>
            <a:endParaRPr b="1"/>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pic>
        <p:nvPicPr>
          <p:cNvPr id="180" name="Google Shape;180;p29"/>
          <p:cNvPicPr preferRelativeResize="0"/>
          <p:nvPr/>
        </p:nvPicPr>
        <p:blipFill rotWithShape="1">
          <a:blip r:embed="rId3">
            <a:alphaModFix/>
          </a:blip>
          <a:srcRect b="0" l="0" r="39639" t="0"/>
          <a:stretch/>
        </p:blipFill>
        <p:spPr>
          <a:xfrm>
            <a:off x="1816475" y="1200075"/>
            <a:ext cx="3521525" cy="32302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92"/>
          <p:cNvSpPr txBox="1"/>
          <p:nvPr/>
        </p:nvSpPr>
        <p:spPr>
          <a:xfrm>
            <a:off x="438150" y="236600"/>
            <a:ext cx="8508900" cy="841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p>
          <a:p>
            <a:pPr indent="0" lvl="0" marL="0" rtl="0" algn="l">
              <a:lnSpc>
                <a:spcPct val="115000"/>
              </a:lnSpc>
              <a:spcBef>
                <a:spcPts val="400"/>
              </a:spcBef>
              <a:spcAft>
                <a:spcPts val="0"/>
              </a:spcAft>
              <a:buNone/>
            </a:pPr>
            <a:r>
              <a:rPr lang="fi">
                <a:solidFill>
                  <a:schemeClr val="dk1"/>
                </a:solidFill>
              </a:rPr>
              <a:t>Teacher guides student groups to analyze and discuss their color coding tables filled in in Google Sheets at the end of each lesson. After the discussion, each member of the group produces their own evaluation in Google Forms. Teacher pre-prepares a Google Forms questionnaire including the following questions: </a:t>
            </a:r>
            <a:br>
              <a:rPr lang="fi">
                <a:solidFill>
                  <a:schemeClr val="dk1"/>
                </a:solidFill>
              </a:rPr>
            </a:b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t>To what extent did I listen and react to others respectfully?</a:t>
            </a:r>
            <a:br>
              <a:rPr lang="fi"/>
            </a:br>
            <a:endParaRPr/>
          </a:p>
          <a:p>
            <a:pPr indent="-317500" lvl="0" marL="457200" rtl="0" algn="l">
              <a:spcBef>
                <a:spcPts val="0"/>
              </a:spcBef>
              <a:spcAft>
                <a:spcPts val="0"/>
              </a:spcAft>
              <a:buSzPts val="1400"/>
              <a:buChar char="●"/>
            </a:pPr>
            <a:r>
              <a:rPr lang="fi"/>
              <a:t>To what extent did I seek to understand and bridge differences between members of the group?</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fi"/>
              <a:t>To what extent did I make efforts to reach compromise when diverse views and beliefs were in play?</a:t>
            </a:r>
            <a:endParaRPr/>
          </a:p>
          <a:p>
            <a:pPr indent="0" lvl="0" marL="457200" rtl="0" algn="l">
              <a:spcBef>
                <a:spcPts val="0"/>
              </a:spcBef>
              <a:spcAft>
                <a:spcPts val="0"/>
              </a:spcAft>
              <a:buNone/>
            </a:pPr>
            <a:r>
              <a:t/>
            </a:r>
            <a:endParaRPr/>
          </a:p>
          <a:p>
            <a:pPr indent="-317500" lvl="0" marL="457200" rtl="0" algn="l">
              <a:lnSpc>
                <a:spcPct val="115000"/>
              </a:lnSpc>
              <a:spcBef>
                <a:spcPts val="0"/>
              </a:spcBef>
              <a:spcAft>
                <a:spcPts val="0"/>
              </a:spcAft>
              <a:buSzPts val="1400"/>
              <a:buChar char="●"/>
            </a:pPr>
            <a:r>
              <a:rPr lang="fi">
                <a:solidFill>
                  <a:schemeClr val="dk1"/>
                </a:solidFill>
              </a:rPr>
              <a:t>Did the existence of the table change their behaviour? In what way?</a:t>
            </a:r>
            <a:br>
              <a:rPr lang="fi">
                <a:solidFill>
                  <a:schemeClr val="dk1"/>
                </a:solidFill>
              </a:rPr>
            </a:b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50000"/>
              </a:lnSpc>
              <a:spcBef>
                <a:spcPts val="1200"/>
              </a:spcBef>
              <a:spcAft>
                <a:spcPts val="0"/>
              </a:spcAft>
              <a:buNone/>
            </a:pPr>
            <a:br>
              <a:rPr lang="fi" sz="1200"/>
            </a:br>
            <a:endParaRPr sz="1200"/>
          </a:p>
          <a:p>
            <a:pPr indent="0" lvl="0" marL="0" marR="38100" rtl="0" algn="l">
              <a:lnSpc>
                <a:spcPct val="150000"/>
              </a:lnSpc>
              <a:spcBef>
                <a:spcPts val="1200"/>
              </a:spcBef>
              <a:spcAft>
                <a:spcPts val="0"/>
              </a:spcAft>
              <a:buNone/>
            </a:pPr>
            <a:br>
              <a:rPr lang="fi" sz="1200"/>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93"/>
          <p:cNvSpPr txBox="1"/>
          <p:nvPr/>
        </p:nvSpPr>
        <p:spPr>
          <a:xfrm>
            <a:off x="193775" y="119625"/>
            <a:ext cx="64287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878" name="Google Shape;878;p93"/>
          <p:cNvGraphicFramePr/>
          <p:nvPr/>
        </p:nvGraphicFramePr>
        <p:xfrm>
          <a:off x="193775" y="534625"/>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b="1" lang="fi">
                          <a:latin typeface="Caveat"/>
                          <a:ea typeface="Caveat"/>
                          <a:cs typeface="Caveat"/>
                          <a:sym typeface="Caveat"/>
                        </a:rPr>
                        <a:t>1</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rgbClr val="000000"/>
                          </a:solidFill>
                          <a:latin typeface="Caveat"/>
                          <a:ea typeface="Caveat"/>
                          <a:cs typeface="Caveat"/>
                          <a:sym typeface="Caveat"/>
                        </a:rPr>
                        <a:t>14th of October 2020 at 10am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 Discussion on learning intentions, success criteria, and assessment methods, DG 6 and hand hygiene</a:t>
                      </a:r>
                      <a:endParaRPr>
                        <a:solidFill>
                          <a:schemeClr val="dk1"/>
                        </a:solidFill>
                        <a:latin typeface="Caveat"/>
                        <a:ea typeface="Caveat"/>
                        <a:cs typeface="Caveat"/>
                        <a:sym typeface="Caveat"/>
                      </a:endParaRPr>
                    </a:p>
                    <a:p>
                      <a:pPr indent="0" lvl="0" marL="0" rtl="0" algn="l">
                        <a:spcBef>
                          <a:spcPts val="0"/>
                        </a:spcBef>
                        <a:spcAft>
                          <a:spcPts val="0"/>
                        </a:spcAft>
                        <a:buNone/>
                      </a:pPr>
                      <a:r>
                        <a:rPr lang="fi">
                          <a:solidFill>
                            <a:schemeClr val="dk1"/>
                          </a:solidFill>
                          <a:latin typeface="Caveat"/>
                          <a:ea typeface="Caveat"/>
                          <a:cs typeface="Caveat"/>
                          <a:sym typeface="Caveat"/>
                        </a:rPr>
                        <a:t>- Hand washing test and video presenting one example on how to save water when washing hands</a:t>
                      </a:r>
                      <a:endParaRPr>
                        <a:solidFill>
                          <a:schemeClr val="dk1"/>
                        </a:solidFill>
                        <a:latin typeface="Caveat"/>
                        <a:ea typeface="Caveat"/>
                        <a:cs typeface="Caveat"/>
                        <a:sym typeface="Caveat"/>
                      </a:endParaRPr>
                    </a:p>
                    <a:p>
                      <a:pPr indent="0" lvl="0" marL="0" rtl="0" algn="l">
                        <a:spcBef>
                          <a:spcPts val="0"/>
                        </a:spcBef>
                        <a:spcAft>
                          <a:spcPts val="0"/>
                        </a:spcAft>
                        <a:buNone/>
                      </a:pPr>
                      <a:r>
                        <a:rPr lang="fi">
                          <a:solidFill>
                            <a:schemeClr val="dk1"/>
                          </a:solidFill>
                          <a:latin typeface="Caveat"/>
                          <a:ea typeface="Caveat"/>
                          <a:cs typeface="Caveat"/>
                          <a:sym typeface="Caveat"/>
                        </a:rPr>
                        <a:t>- Building water saving solutions</a:t>
                      </a:r>
                      <a:endParaRPr>
                        <a:solidFill>
                          <a:schemeClr val="dk1"/>
                        </a:solidFill>
                        <a:latin typeface="Caveat"/>
                        <a:ea typeface="Caveat"/>
                        <a:cs typeface="Caveat"/>
                        <a:sym typeface="Caveat"/>
                      </a:endParaRPr>
                    </a:p>
                    <a:p>
                      <a:pPr indent="0" lvl="0" marL="0" rtl="0" algn="l">
                        <a:spcBef>
                          <a:spcPts val="0"/>
                        </a:spcBef>
                        <a:spcAft>
                          <a:spcPts val="0"/>
                        </a:spcAft>
                        <a:buNone/>
                      </a:pPr>
                      <a:r>
                        <a:rPr lang="fi">
                          <a:solidFill>
                            <a:schemeClr val="dk1"/>
                          </a:solidFill>
                          <a:latin typeface="Caveat"/>
                          <a:ea typeface="Caveat"/>
                          <a:cs typeface="Caveat"/>
                          <a:sym typeface="Caveat"/>
                        </a:rPr>
                        <a:t>- Filling in the color coding table </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Steps 1  and 2</a:t>
                      </a:r>
                      <a:br>
                        <a:rPr lang="fi">
                          <a:latin typeface="Caveat"/>
                          <a:ea typeface="Caveat"/>
                          <a:cs typeface="Caveat"/>
                          <a:sym typeface="Caveat"/>
                        </a:rPr>
                      </a:br>
                      <a:r>
                        <a:rPr lang="fi">
                          <a:latin typeface="Caveat"/>
                          <a:ea typeface="Caveat"/>
                          <a:cs typeface="Caveat"/>
                          <a:sym typeface="Caveat"/>
                        </a:rPr>
                        <a:t>(</a:t>
                      </a:r>
                      <a:r>
                        <a:rPr lang="fi" sz="1200">
                          <a:solidFill>
                            <a:srgbClr val="000000"/>
                          </a:solidFill>
                          <a:latin typeface="Caveat"/>
                          <a:ea typeface="Caveat"/>
                          <a:cs typeface="Caveat"/>
                          <a:sym typeface="Caveat"/>
                        </a:rPr>
                        <a:t>defining a real world problem related to SDG’s, </a:t>
                      </a:r>
                      <a:r>
                        <a:rPr lang="fi" sz="1200">
                          <a:latin typeface="Caveat"/>
                          <a:ea typeface="Caveat"/>
                          <a:cs typeface="Caveat"/>
                          <a:sym typeface="Caveat"/>
                        </a:rPr>
                        <a:t>&amp;</a:t>
                      </a:r>
                      <a:r>
                        <a:rPr lang="fi" sz="1200">
                          <a:solidFill>
                            <a:srgbClr val="000000"/>
                          </a:solidFill>
                          <a:latin typeface="Caveat"/>
                          <a:ea typeface="Caveat"/>
                          <a:cs typeface="Caveat"/>
                          <a:sym typeface="Caveat"/>
                        </a:rPr>
                        <a:t> findin</a:t>
                      </a:r>
                      <a:r>
                        <a:rPr lang="fi" sz="1200">
                          <a:latin typeface="Caveat"/>
                          <a:ea typeface="Caveat"/>
                          <a:cs typeface="Caveat"/>
                          <a:sym typeface="Caveat"/>
                        </a:rPr>
                        <a:t>g solutions</a:t>
                      </a:r>
                      <a:r>
                        <a:rPr lang="fi" sz="1200">
                          <a:solidFill>
                            <a:srgbClr val="000000"/>
                          </a:solidFill>
                          <a:latin typeface="Caveat"/>
                          <a:ea typeface="Caveat"/>
                          <a:cs typeface="Caveat"/>
                          <a:sym typeface="Caveat"/>
                        </a:rPr>
                        <a:t>)</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Communication skills</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Sharing learning intentions and clarifying success criteria</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Classroom computer and screen</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94"/>
          <p:cNvSpPr txBox="1"/>
          <p:nvPr/>
        </p:nvSpPr>
        <p:spPr>
          <a:xfrm>
            <a:off x="193775" y="119625"/>
            <a:ext cx="64287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884" name="Google Shape;884;p94"/>
          <p:cNvGraphicFramePr/>
          <p:nvPr/>
        </p:nvGraphicFramePr>
        <p:xfrm>
          <a:off x="193775" y="534625"/>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b="1" lang="fi">
                          <a:latin typeface="Caveat"/>
                          <a:ea typeface="Caveat"/>
                          <a:cs typeface="Caveat"/>
                          <a:sym typeface="Caveat"/>
                        </a:rPr>
                        <a:t>2</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a:solidFill>
                            <a:schemeClr val="dk1"/>
                          </a:solidFill>
                          <a:latin typeface="Caveat"/>
                          <a:ea typeface="Caveat"/>
                          <a:cs typeface="Caveat"/>
                          <a:sym typeface="Caveat"/>
                        </a:rPr>
                        <a:t>14th of September 2020 at 11am</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Finding and t</a:t>
                      </a:r>
                      <a:r>
                        <a:rPr lang="fi">
                          <a:solidFill>
                            <a:schemeClr val="dk1"/>
                          </a:solidFill>
                          <a:latin typeface="Caveat"/>
                          <a:ea typeface="Caveat"/>
                          <a:cs typeface="Caveat"/>
                          <a:sym typeface="Caveat"/>
                        </a:rPr>
                        <a:t>rialing the solutions</a:t>
                      </a:r>
                      <a:endParaRPr>
                        <a:solidFill>
                          <a:schemeClr val="dk1"/>
                        </a:solidFill>
                        <a:latin typeface="Caveat"/>
                        <a:ea typeface="Caveat"/>
                        <a:cs typeface="Caveat"/>
                        <a:sym typeface="Caveat"/>
                      </a:endParaRPr>
                    </a:p>
                    <a:p>
                      <a:pPr indent="0" lvl="0" marL="0" rtl="0" algn="l">
                        <a:spcBef>
                          <a:spcPts val="0"/>
                        </a:spcBef>
                        <a:spcAft>
                          <a:spcPts val="0"/>
                        </a:spcAft>
                        <a:buNone/>
                      </a:pPr>
                      <a:r>
                        <a:rPr lang="fi">
                          <a:solidFill>
                            <a:schemeClr val="dk1"/>
                          </a:solidFill>
                          <a:latin typeface="Caveat"/>
                          <a:ea typeface="Caveat"/>
                          <a:cs typeface="Caveat"/>
                          <a:sym typeface="Caveat"/>
                        </a:rPr>
                        <a:t>Self assessment of the solutions </a:t>
                      </a:r>
                      <a:endParaRPr>
                        <a:solidFill>
                          <a:schemeClr val="dk1"/>
                        </a:solidFill>
                        <a:latin typeface="Caveat"/>
                        <a:ea typeface="Caveat"/>
                        <a:cs typeface="Caveat"/>
                        <a:sym typeface="Caveat"/>
                      </a:endParaRPr>
                    </a:p>
                    <a:p>
                      <a:pPr indent="0" lvl="0" marL="0" rtl="0" algn="l">
                        <a:spcBef>
                          <a:spcPts val="0"/>
                        </a:spcBef>
                        <a:spcAft>
                          <a:spcPts val="0"/>
                        </a:spcAft>
                        <a:buNone/>
                      </a:pPr>
                      <a:r>
                        <a:rPr lang="fi">
                          <a:solidFill>
                            <a:schemeClr val="dk1"/>
                          </a:solidFill>
                          <a:latin typeface="Caveat"/>
                          <a:ea typeface="Caveat"/>
                          <a:cs typeface="Caveat"/>
                          <a:sym typeface="Caveat"/>
                        </a:rPr>
                        <a:t>Re-trialing the solutions</a:t>
                      </a:r>
                      <a:endParaRPr>
                        <a:solidFill>
                          <a:schemeClr val="dk1"/>
                        </a:solidFill>
                        <a:latin typeface="Caveat"/>
                        <a:ea typeface="Caveat"/>
                        <a:cs typeface="Caveat"/>
                        <a:sym typeface="Caveat"/>
                      </a:endParaRPr>
                    </a:p>
                    <a:p>
                      <a:pPr indent="0" lvl="0" marL="0" rtl="0" algn="l">
                        <a:spcBef>
                          <a:spcPts val="0"/>
                        </a:spcBef>
                        <a:spcAft>
                          <a:spcPts val="0"/>
                        </a:spcAft>
                        <a:buNone/>
                      </a:pPr>
                      <a:r>
                        <a:rPr lang="fi">
                          <a:solidFill>
                            <a:schemeClr val="dk1"/>
                          </a:solidFill>
                          <a:latin typeface="Caveat"/>
                          <a:ea typeface="Caveat"/>
                          <a:cs typeface="Caveat"/>
                          <a:sym typeface="Caveat"/>
                        </a:rPr>
                        <a:t>Filling in the color coding table </a:t>
                      </a:r>
                      <a:endParaRPr>
                        <a:solidFill>
                          <a:schemeClr val="dk1"/>
                        </a:solidFill>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Step 3</a:t>
                      </a:r>
                      <a:br>
                        <a:rPr lang="fi">
                          <a:latin typeface="Caveat"/>
                          <a:ea typeface="Caveat"/>
                          <a:cs typeface="Caveat"/>
                          <a:sym typeface="Caveat"/>
                        </a:rPr>
                      </a:br>
                      <a:r>
                        <a:rPr lang="fi">
                          <a:latin typeface="Caveat"/>
                          <a:ea typeface="Caveat"/>
                          <a:cs typeface="Caveat"/>
                          <a:sym typeface="Caveat"/>
                        </a:rPr>
                        <a:t>(Trialing solutions</a:t>
                      </a:r>
                      <a:r>
                        <a:rPr lang="fi">
                          <a:solidFill>
                            <a:srgbClr val="000000"/>
                          </a:solidFill>
                          <a:latin typeface="Caveat"/>
                          <a:ea typeface="Caveat"/>
                          <a:cs typeface="Caveat"/>
                          <a:sym typeface="Caveat"/>
                        </a:rPr>
                        <a:t>)</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Communication skills</a:t>
                      </a:r>
                      <a:br>
                        <a:rPr lang="fi">
                          <a:latin typeface="Caveat"/>
                          <a:ea typeface="Caveat"/>
                          <a:cs typeface="Caveat"/>
                          <a:sym typeface="Caveat"/>
                        </a:rPr>
                      </a:br>
                      <a:r>
                        <a:rPr lang="fi">
                          <a:solidFill>
                            <a:schemeClr val="dk1"/>
                          </a:solidFill>
                          <a:latin typeface="Caveat"/>
                          <a:ea typeface="Caveat"/>
                          <a:cs typeface="Caveat"/>
                          <a:sym typeface="Caveat"/>
                        </a:rPr>
                        <a:t>Problem-solving skills</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Self-assessment and peer assessment </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Google Sheets, Padlet</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95"/>
          <p:cNvSpPr txBox="1"/>
          <p:nvPr/>
        </p:nvSpPr>
        <p:spPr>
          <a:xfrm>
            <a:off x="193775" y="119625"/>
            <a:ext cx="64287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890" name="Google Shape;890;p95"/>
          <p:cNvGraphicFramePr/>
          <p:nvPr/>
        </p:nvGraphicFramePr>
        <p:xfrm>
          <a:off x="193775" y="534625"/>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b="1" lang="fi">
                          <a:latin typeface="Caveat"/>
                          <a:ea typeface="Caveat"/>
                          <a:cs typeface="Caveat"/>
                          <a:sym typeface="Caveat"/>
                        </a:rPr>
                        <a:t>3</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15th of September 2020 at 10am</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fi">
                          <a:solidFill>
                            <a:schemeClr val="dk1"/>
                          </a:solidFill>
                          <a:latin typeface="Caveat"/>
                          <a:ea typeface="Caveat"/>
                          <a:cs typeface="Caveat"/>
                          <a:sym typeface="Caveat"/>
                        </a:rPr>
                        <a:t>Presenting the solutions </a:t>
                      </a:r>
                      <a:endParaRPr>
                        <a:solidFill>
                          <a:schemeClr val="dk1"/>
                        </a:solidFill>
                        <a:latin typeface="Caveat"/>
                        <a:ea typeface="Caveat"/>
                        <a:cs typeface="Caveat"/>
                        <a:sym typeface="Caveat"/>
                      </a:endParaRPr>
                    </a:p>
                    <a:p>
                      <a:pPr indent="0" lvl="0" marL="0" rtl="0" algn="l">
                        <a:lnSpc>
                          <a:spcPct val="115000"/>
                        </a:lnSpc>
                        <a:spcBef>
                          <a:spcPts val="0"/>
                        </a:spcBef>
                        <a:spcAft>
                          <a:spcPts val="0"/>
                        </a:spcAft>
                        <a:buNone/>
                      </a:pPr>
                      <a:r>
                        <a:rPr lang="fi">
                          <a:solidFill>
                            <a:schemeClr val="dk1"/>
                          </a:solidFill>
                          <a:latin typeface="Caveat"/>
                          <a:ea typeface="Caveat"/>
                          <a:cs typeface="Caveat"/>
                          <a:sym typeface="Caveat"/>
                        </a:rPr>
                        <a:t>Assessing classmates solutions </a:t>
                      </a:r>
                      <a:endParaRPr>
                        <a:solidFill>
                          <a:schemeClr val="dk1"/>
                        </a:solidFill>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Step 4</a:t>
                      </a:r>
                      <a:br>
                        <a:rPr lang="fi">
                          <a:latin typeface="Caveat"/>
                          <a:ea typeface="Caveat"/>
                          <a:cs typeface="Caveat"/>
                          <a:sym typeface="Caveat"/>
                        </a:rPr>
                      </a:br>
                      <a:r>
                        <a:rPr lang="fi">
                          <a:latin typeface="Caveat"/>
                          <a:ea typeface="Caveat"/>
                          <a:cs typeface="Caveat"/>
                          <a:sym typeface="Caveat"/>
                        </a:rPr>
                        <a:t>(Assessing solutions</a:t>
                      </a:r>
                      <a:r>
                        <a:rPr lang="fi">
                          <a:solidFill>
                            <a:srgbClr val="000000"/>
                          </a:solidFill>
                          <a:latin typeface="Caveat"/>
                          <a:ea typeface="Caveat"/>
                          <a:cs typeface="Caveat"/>
                          <a:sym typeface="Caveat"/>
                        </a:rPr>
                        <a:t>)</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Communication skills</a:t>
                      </a:r>
                      <a:br>
                        <a:rPr lang="fi">
                          <a:latin typeface="Caveat"/>
                          <a:ea typeface="Caveat"/>
                          <a:cs typeface="Caveat"/>
                          <a:sym typeface="Caveat"/>
                        </a:rPr>
                      </a:br>
                      <a:r>
                        <a:rPr lang="fi">
                          <a:solidFill>
                            <a:schemeClr val="dk1"/>
                          </a:solidFill>
                          <a:latin typeface="Caveat"/>
                          <a:ea typeface="Caveat"/>
                          <a:cs typeface="Caveat"/>
                          <a:sym typeface="Caveat"/>
                        </a:rPr>
                        <a:t>Problem-solving skills</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Self-assessment and peer assessment </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Google Sheets, Padlet</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96"/>
          <p:cNvSpPr txBox="1"/>
          <p:nvPr/>
        </p:nvSpPr>
        <p:spPr>
          <a:xfrm>
            <a:off x="193775" y="119625"/>
            <a:ext cx="64287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Implementation schedule </a:t>
            </a:r>
            <a:endParaRPr b="1" sz="1200"/>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sz="1200"/>
          </a:p>
        </p:txBody>
      </p:sp>
      <p:graphicFrame>
        <p:nvGraphicFramePr>
          <p:cNvPr id="896" name="Google Shape;896;p96"/>
          <p:cNvGraphicFramePr/>
          <p:nvPr/>
        </p:nvGraphicFramePr>
        <p:xfrm>
          <a:off x="193775" y="534625"/>
          <a:ext cx="3000000" cy="3000000"/>
        </p:xfrm>
        <a:graphic>
          <a:graphicData uri="http://schemas.openxmlformats.org/drawingml/2006/table">
            <a:tbl>
              <a:tblPr>
                <a:noFill/>
                <a:tableStyleId>{B5AB57D0-B0EF-4079-A07F-2622CC2B8F0C}</a:tableStyleId>
              </a:tblPr>
              <a:tblGrid>
                <a:gridCol w="2780900"/>
                <a:gridCol w="5975550"/>
              </a:tblGrid>
              <a:tr h="396225">
                <a:tc>
                  <a:txBody>
                    <a:bodyPr/>
                    <a:lstStyle/>
                    <a:p>
                      <a:pPr indent="0" lvl="0" marL="0" rtl="0" algn="l">
                        <a:spcBef>
                          <a:spcPts val="0"/>
                        </a:spcBef>
                        <a:spcAft>
                          <a:spcPts val="0"/>
                        </a:spcAft>
                        <a:buNone/>
                      </a:pPr>
                      <a:r>
                        <a:rPr b="1" lang="fi" sz="1200"/>
                        <a:t>Lesson no</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b="1" lang="fi">
                          <a:latin typeface="Caveat"/>
                          <a:ea typeface="Caveat"/>
                          <a:cs typeface="Caveat"/>
                          <a:sym typeface="Caveat"/>
                        </a:rPr>
                        <a:t>4</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Date and time</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16th of September 2020 at 9am </a:t>
                      </a:r>
                      <a:endParaRPr b="1">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Clr>
                          <a:srgbClr val="000000"/>
                        </a:buClr>
                        <a:buSzPts val="1100"/>
                        <a:buFont typeface="Arial"/>
                        <a:buNone/>
                      </a:pPr>
                      <a:r>
                        <a:rPr b="1" lang="fi" sz="1200">
                          <a:solidFill>
                            <a:srgbClr val="000000"/>
                          </a:solidFill>
                        </a:rPr>
                        <a:t>Short description of the lesson</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lnSpc>
                          <a:spcPct val="100000"/>
                        </a:lnSpc>
                        <a:spcBef>
                          <a:spcPts val="1200"/>
                        </a:spcBef>
                        <a:spcAft>
                          <a:spcPts val="1200"/>
                        </a:spcAft>
                        <a:buNone/>
                      </a:pPr>
                      <a:r>
                        <a:rPr lang="fi">
                          <a:solidFill>
                            <a:schemeClr val="dk1"/>
                          </a:solidFill>
                          <a:latin typeface="Caveat"/>
                          <a:ea typeface="Caveat"/>
                          <a:cs typeface="Caveat"/>
                          <a:sym typeface="Caveat"/>
                        </a:rPr>
                        <a:t>Shared discussions</a:t>
                      </a:r>
                      <a:br>
                        <a:rPr lang="fi">
                          <a:solidFill>
                            <a:schemeClr val="dk1"/>
                          </a:solidFill>
                          <a:latin typeface="Caveat"/>
                          <a:ea typeface="Caveat"/>
                          <a:cs typeface="Caveat"/>
                          <a:sym typeface="Caveat"/>
                        </a:rPr>
                      </a:br>
                      <a:r>
                        <a:rPr lang="fi">
                          <a:solidFill>
                            <a:schemeClr val="dk1"/>
                          </a:solidFill>
                          <a:latin typeface="Caveat"/>
                          <a:ea typeface="Caveat"/>
                          <a:cs typeface="Caveat"/>
                          <a:sym typeface="Caveat"/>
                        </a:rPr>
                        <a:t>Self-assessment</a:t>
                      </a:r>
                      <a:endParaRPr>
                        <a:solidFill>
                          <a:schemeClr val="dk1"/>
                        </a:solidFill>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Which step this lesson is related to</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Step 5</a:t>
                      </a:r>
                      <a:br>
                        <a:rPr lang="fi">
                          <a:latin typeface="Caveat"/>
                          <a:ea typeface="Caveat"/>
                          <a:cs typeface="Caveat"/>
                          <a:sym typeface="Caveat"/>
                        </a:rPr>
                      </a:br>
                      <a:r>
                        <a:rPr lang="fi">
                          <a:latin typeface="Caveat"/>
                          <a:ea typeface="Caveat"/>
                          <a:cs typeface="Caveat"/>
                          <a:sym typeface="Caveat"/>
                        </a:rPr>
                        <a:t>(Discussing solutions</a:t>
                      </a:r>
                      <a:r>
                        <a:rPr lang="fi">
                          <a:solidFill>
                            <a:srgbClr val="000000"/>
                          </a:solidFill>
                          <a:latin typeface="Caveat"/>
                          <a:ea typeface="Caveat"/>
                          <a:cs typeface="Caveat"/>
                          <a:sym typeface="Caveat"/>
                        </a:rPr>
                        <a:t>)</a:t>
                      </a: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Targeted competencies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latin typeface="Caveat"/>
                          <a:ea typeface="Caveat"/>
                          <a:cs typeface="Caveat"/>
                          <a:sym typeface="Caveat"/>
                        </a:rPr>
                        <a:t>Communication skills</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Formative assessment strategies</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Self-assessment </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25">
                <a:tc>
                  <a:txBody>
                    <a:bodyPr/>
                    <a:lstStyle/>
                    <a:p>
                      <a:pPr indent="0" lvl="0" marL="0" rtl="0" algn="l">
                        <a:spcBef>
                          <a:spcPts val="0"/>
                        </a:spcBef>
                        <a:spcAft>
                          <a:spcPts val="0"/>
                        </a:spcAft>
                        <a:buNone/>
                      </a:pPr>
                      <a:r>
                        <a:rPr b="1" lang="fi" sz="1200">
                          <a:solidFill>
                            <a:srgbClr val="000000"/>
                          </a:solidFill>
                        </a:rPr>
                        <a:t>Digitals tool(s) utilized</a:t>
                      </a:r>
                      <a:endParaRPr b="1" sz="1200">
                        <a:solidFill>
                          <a:srgbClr val="000000"/>
                        </a:solidFill>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rPr lang="fi">
                          <a:solidFill>
                            <a:schemeClr val="dk1"/>
                          </a:solidFill>
                          <a:latin typeface="Caveat"/>
                          <a:ea typeface="Caveat"/>
                          <a:cs typeface="Caveat"/>
                          <a:sym typeface="Caveat"/>
                        </a:rPr>
                        <a:t>Google Forms</a:t>
                      </a:r>
                      <a:br>
                        <a:rPr lang="fi">
                          <a:latin typeface="Caveat"/>
                          <a:ea typeface="Caveat"/>
                          <a:cs typeface="Caveat"/>
                          <a:sym typeface="Caveat"/>
                        </a:rPr>
                      </a:br>
                      <a:endParaRPr>
                        <a:latin typeface="Caveat"/>
                        <a:ea typeface="Caveat"/>
                        <a:cs typeface="Caveat"/>
                        <a:sym typeface="Caveat"/>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97"/>
          <p:cNvSpPr txBox="1"/>
          <p:nvPr/>
        </p:nvSpPr>
        <p:spPr>
          <a:xfrm>
            <a:off x="250125" y="646850"/>
            <a:ext cx="84120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Checklist for STEM principles</a:t>
            </a:r>
            <a:br>
              <a:rPr b="1" lang="fi" sz="1600">
                <a:solidFill>
                  <a:srgbClr val="701C7F"/>
                </a:solidFill>
              </a:rPr>
            </a:br>
            <a:br>
              <a:rPr b="1" lang="fi">
                <a:solidFill>
                  <a:srgbClr val="201D1E"/>
                </a:solidFill>
              </a:rPr>
            </a:br>
            <a:endParaRPr b="1">
              <a:solidFill>
                <a:srgbClr val="201D1E"/>
              </a:solidFill>
            </a:endParaRPr>
          </a:p>
          <a:p>
            <a:pPr indent="0" lvl="0" marL="0" rtl="0" algn="l">
              <a:spcBef>
                <a:spcPts val="0"/>
              </a:spcBef>
              <a:spcAft>
                <a:spcPts val="0"/>
              </a:spcAft>
              <a:buNone/>
            </a:pPr>
            <a:r>
              <a:t/>
            </a:r>
            <a:endParaRPr b="1"/>
          </a:p>
        </p:txBody>
      </p:sp>
      <p:graphicFrame>
        <p:nvGraphicFramePr>
          <p:cNvPr id="902" name="Google Shape;902;p97"/>
          <p:cNvGraphicFramePr/>
          <p:nvPr/>
        </p:nvGraphicFramePr>
        <p:xfrm>
          <a:off x="250125" y="1928600"/>
          <a:ext cx="3000000" cy="3000000"/>
        </p:xfrm>
        <a:graphic>
          <a:graphicData uri="http://schemas.openxmlformats.org/drawingml/2006/table">
            <a:tbl>
              <a:tblPr>
                <a:noFill/>
                <a:tableStyleId>{B5AB57D0-B0EF-4079-A07F-2622CC2B8F0C}</a:tableStyleId>
              </a:tblPr>
              <a:tblGrid>
                <a:gridCol w="1234825"/>
                <a:gridCol w="1234825"/>
                <a:gridCol w="1234825"/>
                <a:gridCol w="1234825"/>
                <a:gridCol w="1234825"/>
                <a:gridCol w="1234825"/>
                <a:gridCol w="1234825"/>
              </a:tblGrid>
              <a:tr h="762000">
                <a:tc>
                  <a:txBody>
                    <a:bodyPr/>
                    <a:lstStyle/>
                    <a:p>
                      <a:pPr indent="0" lvl="0" marL="0" rtl="0" algn="ctr">
                        <a:spcBef>
                          <a:spcPts val="0"/>
                        </a:spcBef>
                        <a:spcAft>
                          <a:spcPts val="0"/>
                        </a:spcAft>
                        <a:buNone/>
                      </a:pPr>
                      <a:r>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Problem Solving Design and Approaches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Disciplinary and Interdisciplinary Knowledge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Engineering Design and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Appropriate Use and Application of Technology</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Real-world   </a:t>
                      </a:r>
                      <a:endParaRPr b="1" sz="1200"/>
                    </a:p>
                    <a:p>
                      <a:pPr indent="0" lvl="0" marL="0" rtl="0" algn="ctr">
                        <a:spcBef>
                          <a:spcPts val="0"/>
                        </a:spcBef>
                        <a:spcAft>
                          <a:spcPts val="0"/>
                        </a:spcAft>
                        <a:buNone/>
                      </a:pPr>
                      <a:r>
                        <a:rPr b="1" lang="fi" sz="1200"/>
                        <a:t>   Contexts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Appropriate Pedagogical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fi" sz="1200"/>
                        <a:t>STEM activity 1</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a:t>x</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fi" sz="1200">
                          <a:solidFill>
                            <a:schemeClr val="dk1"/>
                          </a:solidFill>
                        </a:rPr>
                        <a:t>STEM activity 2</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98"/>
          <p:cNvSpPr txBox="1"/>
          <p:nvPr/>
        </p:nvSpPr>
        <p:spPr>
          <a:xfrm>
            <a:off x="491525" y="712025"/>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2200">
                <a:solidFill>
                  <a:srgbClr val="701C7F"/>
                </a:solidFill>
              </a:rPr>
              <a:t>Reflection</a:t>
            </a:r>
            <a:endParaRPr b="1" sz="2200">
              <a:solidFill>
                <a:srgbClr val="701C7F"/>
              </a:solidFill>
            </a:endParaRPr>
          </a:p>
          <a:p>
            <a:pPr indent="0" lvl="0" marL="0" rtl="0" algn="l">
              <a:spcBef>
                <a:spcPts val="0"/>
              </a:spcBef>
              <a:spcAft>
                <a:spcPts val="0"/>
              </a:spcAft>
              <a:buNone/>
            </a:pPr>
            <a:r>
              <a:t/>
            </a:r>
            <a:endParaRPr b="1">
              <a:solidFill>
                <a:srgbClr val="701C7F"/>
              </a:solidFill>
            </a:endParaRPr>
          </a:p>
          <a:p>
            <a:pPr indent="0" lvl="0" marL="0" rtl="0" algn="l">
              <a:spcBef>
                <a:spcPts val="0"/>
              </a:spcBef>
              <a:spcAft>
                <a:spcPts val="0"/>
              </a:spcAft>
              <a:buNone/>
            </a:pPr>
            <a:br>
              <a:rPr b="1" lang="fi">
                <a:solidFill>
                  <a:srgbClr val="701C7F"/>
                </a:solidFill>
              </a:rPr>
            </a:br>
            <a:r>
              <a:rPr lang="fi">
                <a:solidFill>
                  <a:schemeClr val="dk1"/>
                </a:solidFill>
              </a:rPr>
              <a:t>After implementing STEM activity 1, teachers take time to reflect, eg</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what is my understanding of the students’ transversal competencies targeted during STEM activity 1?</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how well did the digital assessment tools work in order to assess these targeted transversal competencies? </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how could I better support the development of the targeted transversal competencies for STEM activity 2?</a:t>
            </a:r>
            <a:endParaRPr>
              <a:solidFill>
                <a:schemeClr val="dk1"/>
              </a:solidFill>
            </a:endParaRPr>
          </a:p>
          <a:p>
            <a:pPr indent="0" lvl="0" marL="0" rtl="0" algn="l">
              <a:spcBef>
                <a:spcPts val="0"/>
              </a:spcBef>
              <a:spcAft>
                <a:spcPts val="0"/>
              </a:spcAft>
              <a:buNone/>
            </a:pPr>
            <a:br>
              <a:rPr lang="fi">
                <a:solidFill>
                  <a:schemeClr val="dk1"/>
                </a:solidFill>
              </a:rPr>
            </a:br>
            <a:r>
              <a:rPr lang="fi">
                <a:solidFill>
                  <a:schemeClr val="dk1"/>
                </a:solidFill>
              </a:rPr>
              <a:t>Based on the reflection, teachers start planning STEM activity 2.  </a:t>
            </a:r>
            <a:endParaRPr b="1">
              <a:solidFill>
                <a:srgbClr val="701C7F"/>
              </a:solidFill>
            </a:endParaRPr>
          </a:p>
          <a:p>
            <a:pPr indent="0" lvl="0" marL="0" rtl="0" algn="l">
              <a:spcBef>
                <a:spcPts val="0"/>
              </a:spcBef>
              <a:spcAft>
                <a:spcPts val="0"/>
              </a:spcAft>
              <a:buNone/>
            </a:pPr>
            <a:r>
              <a:t/>
            </a:r>
            <a:endParaRPr b="1">
              <a:solidFill>
                <a:srgbClr val="701C7F"/>
              </a:solidFill>
            </a:endParaRPr>
          </a:p>
          <a:p>
            <a:pPr indent="0" lvl="0" marL="0" rtl="0" algn="l">
              <a:spcBef>
                <a:spcPts val="0"/>
              </a:spcBef>
              <a:spcAft>
                <a:spcPts val="0"/>
              </a:spcAft>
              <a:buNone/>
            </a:pPr>
            <a:r>
              <a:t/>
            </a:r>
            <a:endParaRPr b="1">
              <a:solidFill>
                <a:srgbClr val="701C7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99"/>
          <p:cNvSpPr txBox="1"/>
          <p:nvPr/>
        </p:nvSpPr>
        <p:spPr>
          <a:xfrm>
            <a:off x="541175" y="271475"/>
            <a:ext cx="7757700" cy="4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Starting point</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b="1" lang="fi"/>
              <a:t>Duration of lessons </a:t>
            </a:r>
            <a:br>
              <a:rPr b="1" lang="fi"/>
            </a:br>
            <a:r>
              <a:rPr lang="fi"/>
              <a:t>60 min each </a:t>
            </a:r>
            <a:br>
              <a:rPr b="1" lang="fi"/>
            </a:br>
            <a:endParaRPr b="1"/>
          </a:p>
          <a:p>
            <a:pPr indent="0" lvl="0" marL="0" rtl="0" algn="l">
              <a:spcBef>
                <a:spcPts val="0"/>
              </a:spcBef>
              <a:spcAft>
                <a:spcPts val="0"/>
              </a:spcAft>
              <a:buNone/>
            </a:pPr>
            <a:r>
              <a:rPr b="1" lang="fi"/>
              <a:t>Number and year level of students </a:t>
            </a:r>
            <a:br>
              <a:rPr b="1" lang="fi"/>
            </a:br>
            <a:r>
              <a:rPr lang="fi"/>
              <a:t>25 students of year 8</a:t>
            </a:r>
            <a:r>
              <a:rPr lang="fi"/>
              <a:t> </a:t>
            </a:r>
            <a:r>
              <a:rPr lang="fi">
                <a:solidFill>
                  <a:srgbClr val="701C7F"/>
                </a:solidFill>
              </a:rPr>
              <a:t>(must remain the same as in activity 1) </a:t>
            </a:r>
            <a:br>
              <a:rPr b="1" lang="fi"/>
            </a:br>
            <a:br>
              <a:rPr b="1" lang="fi"/>
            </a:br>
            <a:r>
              <a:rPr b="1" lang="fi"/>
              <a:t>Teachers responsible</a:t>
            </a:r>
            <a:br>
              <a:rPr b="1" lang="fi"/>
            </a:br>
            <a:r>
              <a:rPr lang="fi"/>
              <a:t>1 mathematics teacher, 1 science teachers, and 1 special teacher </a:t>
            </a:r>
            <a:endParaRPr/>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rPr b="1" lang="fi">
                <a:solidFill>
                  <a:schemeClr val="dk1"/>
                </a:solidFill>
              </a:rPr>
              <a:t>Subjects / topics involved</a:t>
            </a:r>
            <a:br>
              <a:rPr b="1" lang="fi">
                <a:solidFill>
                  <a:schemeClr val="dk1"/>
                </a:solidFill>
              </a:rPr>
            </a:br>
            <a:r>
              <a:rPr lang="fi">
                <a:solidFill>
                  <a:schemeClr val="dk1"/>
                </a:solidFill>
              </a:rPr>
              <a:t>mathematics, science</a:t>
            </a:r>
            <a:br>
              <a:rPr lang="fi" sz="1600">
                <a:solidFill>
                  <a:schemeClr val="dk1"/>
                </a:solidFill>
                <a:latin typeface="Caveat"/>
                <a:ea typeface="Caveat"/>
                <a:cs typeface="Caveat"/>
                <a:sym typeface="Caveat"/>
              </a:rPr>
            </a:br>
            <a:endParaRPr>
              <a:solidFill>
                <a:schemeClr val="dk1"/>
              </a:solidFill>
            </a:endParaRPr>
          </a:p>
          <a:p>
            <a:pPr indent="0" lvl="0" marL="0" rtl="0" algn="l">
              <a:spcBef>
                <a:spcPts val="0"/>
              </a:spcBef>
              <a:spcAft>
                <a:spcPts val="0"/>
              </a:spcAft>
              <a:buClr>
                <a:schemeClr val="dk1"/>
              </a:buClr>
              <a:buSzPts val="1100"/>
              <a:buFont typeface="Arial"/>
              <a:buNone/>
            </a:pPr>
            <a:r>
              <a:rPr b="1" lang="fi">
                <a:solidFill>
                  <a:schemeClr val="dk1"/>
                </a:solidFill>
              </a:rPr>
              <a:t>Total amount of lessons during the implementation</a:t>
            </a:r>
            <a:br>
              <a:rPr b="1" lang="fi">
                <a:solidFill>
                  <a:schemeClr val="dk1"/>
                </a:solidFill>
              </a:rPr>
            </a:br>
            <a:r>
              <a:rPr lang="fi">
                <a:solidFill>
                  <a:schemeClr val="dk1"/>
                </a:solidFill>
              </a:rPr>
              <a:t>8 lessons</a:t>
            </a:r>
            <a:br>
              <a:rPr lang="fi">
                <a:solidFill>
                  <a:schemeClr val="dk1"/>
                </a:solidFill>
              </a:rPr>
            </a:br>
            <a:endParaRPr>
              <a:solidFill>
                <a:schemeClr val="dk1"/>
              </a:solidFill>
            </a:endParaRPr>
          </a:p>
          <a:p>
            <a:pPr indent="0" lvl="0" marL="0" rtl="0" algn="l">
              <a:spcBef>
                <a:spcPts val="0"/>
              </a:spcBef>
              <a:spcAft>
                <a:spcPts val="0"/>
              </a:spcAft>
              <a:buNone/>
            </a:pPr>
            <a:r>
              <a:rPr b="1" lang="fi">
                <a:solidFill>
                  <a:schemeClr val="dk1"/>
                </a:solidFill>
              </a:rPr>
              <a:t>Artefacts produced during the implementation</a:t>
            </a:r>
            <a:br>
              <a:rPr lang="fi">
                <a:solidFill>
                  <a:schemeClr val="dk1"/>
                </a:solidFill>
              </a:rPr>
            </a:br>
            <a:r>
              <a:rPr lang="fi">
                <a:solidFill>
                  <a:schemeClr val="dk1"/>
                </a:solidFill>
              </a:rPr>
              <a:t>self-assessment of the group roles, self-assessment of the solutions, solutions built in teams</a:t>
            </a:r>
            <a:br>
              <a:rPr b="1" lang="fi"/>
            </a:br>
            <a:br>
              <a:rPr b="1" lang="fi"/>
            </a:br>
            <a:br>
              <a:rPr b="1" lang="fi" sz="1200"/>
            </a:br>
            <a:r>
              <a:rPr b="1" lang="fi" sz="1200"/>
              <a:t>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00"/>
          <p:cNvSpPr txBox="1"/>
          <p:nvPr/>
        </p:nvSpPr>
        <p:spPr>
          <a:xfrm>
            <a:off x="491525" y="377075"/>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 Learning intentions</a:t>
            </a:r>
            <a:br>
              <a:rPr b="1" lang="fi">
                <a:solidFill>
                  <a:srgbClr val="701C7F"/>
                </a:solidFill>
              </a:rPr>
            </a:br>
            <a:endParaRPr b="1"/>
          </a:p>
          <a:p>
            <a:pPr indent="0" lvl="0" marL="0" rtl="0" algn="l">
              <a:spcBef>
                <a:spcPts val="0"/>
              </a:spcBef>
              <a:spcAft>
                <a:spcPts val="0"/>
              </a:spcAft>
              <a:buNone/>
            </a:pPr>
            <a:br>
              <a:rPr b="1" lang="fi">
                <a:solidFill>
                  <a:srgbClr val="701C7F"/>
                </a:solidFill>
              </a:rPr>
            </a:br>
            <a:br>
              <a:rPr b="1" lang="fi">
                <a:solidFill>
                  <a:srgbClr val="701C7F"/>
                </a:solidFill>
              </a:rPr>
            </a:br>
            <a:r>
              <a:rPr b="1" lang="fi">
                <a:solidFill>
                  <a:srgbClr val="701C7F"/>
                </a:solidFill>
              </a:rPr>
              <a:t>Targeted transversal competency-related learning intentions remain the same as in STEM activity 1</a:t>
            </a:r>
            <a:endParaRPr b="1">
              <a:solidFill>
                <a:srgbClr val="701C7F"/>
              </a:solidFill>
            </a:endParaRPr>
          </a:p>
          <a:p>
            <a:pPr indent="0" lvl="0" marL="0" rtl="0" algn="l">
              <a:spcBef>
                <a:spcPts val="0"/>
              </a:spcBef>
              <a:spcAft>
                <a:spcPts val="0"/>
              </a:spcAft>
              <a:buNone/>
            </a:pPr>
            <a:br>
              <a:rPr b="1" lang="fi">
                <a:solidFill>
                  <a:srgbClr val="701C7F"/>
                </a:solidFill>
              </a:rPr>
            </a:br>
            <a:endParaRPr b="1">
              <a:solidFill>
                <a:srgbClr val="701C7F"/>
              </a:solidFill>
            </a:endParaRPr>
          </a:p>
          <a:p>
            <a:pPr indent="0" lvl="0" marL="0" rtl="0" algn="l">
              <a:lnSpc>
                <a:spcPct val="115000"/>
              </a:lnSpc>
              <a:spcBef>
                <a:spcPts val="0"/>
              </a:spcBef>
              <a:spcAft>
                <a:spcPts val="0"/>
              </a:spcAft>
              <a:buNone/>
            </a:pPr>
            <a:r>
              <a:rPr b="1" lang="fi">
                <a:solidFill>
                  <a:schemeClr val="dk1"/>
                </a:solidFill>
              </a:rPr>
              <a:t>Title: problem-solving skills</a:t>
            </a:r>
            <a:br>
              <a:rPr b="1" lang="fi">
                <a:solidFill>
                  <a:schemeClr val="dk1"/>
                </a:solidFill>
              </a:rPr>
            </a:br>
            <a:r>
              <a:rPr b="1" lang="fi">
                <a:solidFill>
                  <a:schemeClr val="dk1"/>
                </a:solidFill>
              </a:rPr>
              <a:t>Specification: to evaluate best solutions</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i">
                <a:solidFill>
                  <a:schemeClr val="dk1"/>
                </a:solidFill>
              </a:rPr>
              <a:t>Title: communication skills</a:t>
            </a:r>
            <a:br>
              <a:rPr b="1" lang="fi">
                <a:solidFill>
                  <a:schemeClr val="dk1"/>
                </a:solidFill>
              </a:rPr>
            </a:br>
            <a:r>
              <a:rPr b="1" lang="fi">
                <a:solidFill>
                  <a:schemeClr val="dk1"/>
                </a:solidFill>
              </a:rPr>
              <a:t>Specification: to negotiate and balance diverse views and beliefs to reach workable solutions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br>
              <a:rPr b="1" lang="fi">
                <a:solidFill>
                  <a:schemeClr val="dk1"/>
                </a:solidFill>
              </a:rPr>
            </a:br>
            <a:endParaRPr b="1">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101"/>
          <p:cNvSpPr txBox="1"/>
          <p:nvPr/>
        </p:nvSpPr>
        <p:spPr>
          <a:xfrm>
            <a:off x="491525" y="377075"/>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 Learning intentions</a:t>
            </a:r>
            <a:br>
              <a:rPr b="1" lang="fi">
                <a:solidFill>
                  <a:srgbClr val="701C7F"/>
                </a:solidFill>
              </a:rPr>
            </a:br>
            <a:br>
              <a:rPr b="1" lang="fi">
                <a:solidFill>
                  <a:srgbClr val="701C7F"/>
                </a:solidFill>
              </a:rPr>
            </a:br>
            <a:br>
              <a:rPr b="1" lang="fi">
                <a:solidFill>
                  <a:srgbClr val="701C7F"/>
                </a:solidFill>
              </a:rPr>
            </a:br>
            <a:r>
              <a:rPr b="1" lang="fi">
                <a:solidFill>
                  <a:srgbClr val="701C7F"/>
                </a:solidFill>
              </a:rPr>
              <a:t>O</a:t>
            </a:r>
            <a:r>
              <a:rPr b="1" lang="fi">
                <a:solidFill>
                  <a:srgbClr val="701C7F"/>
                </a:solidFill>
              </a:rPr>
              <a:t>ther learning intentions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fi"/>
              <a:t>to guide the pupil to observe the geometrical properties of objects and figures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fi"/>
              <a:t>to encourage the pupil to formulate questions on various topics and to use them as the basis for research and other activities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fi"/>
              <a:t>to guide the pupil to recognise causal relationships, to make conclusions on his or her results, and to present the results and research in different ways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fi"/>
              <a:t>to guide the pupil to understand the use, significance, and operating principles of technological applications in daily life and to inspire the pupils to experiment, invent, and be creative together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fi"/>
              <a:t>to encourage the pupil to promote well-being and safety in his or her surroundings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fi"/>
              <a:t>to guide the pupil to become aware of himself or herself as an individual and a member of different communities and to understand the importance of human rights and equality</a:t>
            </a:r>
            <a:endParaRPr/>
          </a:p>
          <a:p>
            <a:pPr indent="0" lvl="0" marL="45720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nvSpPr>
        <p:spPr>
          <a:xfrm>
            <a:off x="294900" y="285050"/>
            <a:ext cx="8554200" cy="17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How to read the design template?</a:t>
            </a:r>
            <a:br>
              <a:rPr b="1" lang="fi"/>
            </a:br>
            <a:endParaRPr b="1"/>
          </a:p>
          <a:p>
            <a:pPr indent="-317500" lvl="0" marL="457200" rtl="0" algn="l">
              <a:spcBef>
                <a:spcPts val="0"/>
              </a:spcBef>
              <a:spcAft>
                <a:spcPts val="0"/>
              </a:spcAft>
              <a:buSzPts val="1400"/>
              <a:buChar char="●"/>
            </a:pPr>
            <a:r>
              <a:rPr b="1" lang="fi"/>
              <a:t>However, if wanted, the schools are allowed to design and implement three or more rounds of activities. </a:t>
            </a:r>
            <a:br>
              <a:rPr b="1" lang="fi"/>
            </a:br>
            <a:endParaRPr b="1"/>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pic>
        <p:nvPicPr>
          <p:cNvPr id="186" name="Google Shape;186;p30"/>
          <p:cNvPicPr preferRelativeResize="0"/>
          <p:nvPr/>
        </p:nvPicPr>
        <p:blipFill>
          <a:blip r:embed="rId3">
            <a:alphaModFix/>
          </a:blip>
          <a:stretch>
            <a:fillRect/>
          </a:stretch>
        </p:blipFill>
        <p:spPr>
          <a:xfrm>
            <a:off x="638650" y="1329750"/>
            <a:ext cx="5833951" cy="3230250"/>
          </a:xfrm>
          <a:prstGeom prst="rect">
            <a:avLst/>
          </a:prstGeom>
          <a:noFill/>
          <a:ln>
            <a:noFill/>
          </a:ln>
        </p:spPr>
      </p:pic>
      <p:pic>
        <p:nvPicPr>
          <p:cNvPr id="187" name="Google Shape;187;p30"/>
          <p:cNvPicPr preferRelativeResize="0"/>
          <p:nvPr/>
        </p:nvPicPr>
        <p:blipFill rotWithShape="1">
          <a:blip r:embed="rId4">
            <a:alphaModFix/>
          </a:blip>
          <a:srcRect b="0" l="0" r="51269" t="0"/>
          <a:stretch/>
        </p:blipFill>
        <p:spPr>
          <a:xfrm>
            <a:off x="6313250" y="1459550"/>
            <a:ext cx="2158374" cy="310045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graphicFrame>
        <p:nvGraphicFramePr>
          <p:cNvPr id="927" name="Google Shape;927;p102"/>
          <p:cNvGraphicFramePr/>
          <p:nvPr/>
        </p:nvGraphicFramePr>
        <p:xfrm>
          <a:off x="579050" y="2413725"/>
          <a:ext cx="3000000" cy="3000000"/>
        </p:xfrm>
        <a:graphic>
          <a:graphicData uri="http://schemas.openxmlformats.org/drawingml/2006/table">
            <a:tbl>
              <a:tblPr>
                <a:noFill/>
                <a:tableStyleId>{B5AB57D0-B0EF-4079-A07F-2622CC2B8F0C}</a:tableStyleId>
              </a:tblPr>
              <a:tblGrid>
                <a:gridCol w="2007425"/>
                <a:gridCol w="2007425"/>
                <a:gridCol w="2007425"/>
                <a:gridCol w="2007425"/>
              </a:tblGrid>
              <a:tr h="258300">
                <a:tc>
                  <a:txBody>
                    <a:bodyPr/>
                    <a:lstStyle/>
                    <a:p>
                      <a:pPr indent="0" lvl="0" marL="0" rtl="0" algn="ctr">
                        <a:spcBef>
                          <a:spcPts val="0"/>
                        </a:spcBef>
                        <a:spcAft>
                          <a:spcPts val="0"/>
                        </a:spcAft>
                        <a:buClr>
                          <a:schemeClr val="dk1"/>
                        </a:buClr>
                        <a:buSzPts val="1100"/>
                        <a:buFont typeface="Arial"/>
                        <a:buNone/>
                      </a:pPr>
                      <a:r>
                        <a:rPr b="1" lang="fi" sz="1200">
                          <a:solidFill>
                            <a:schemeClr val="dk1"/>
                          </a:solidFill>
                        </a:rPr>
                        <a:t>Attempting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solidFill>
                            <a:schemeClr val="dk1"/>
                          </a:solidFill>
                        </a:rPr>
                        <a:t>Developing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Mastery</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Advanced</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924725">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are </a:t>
                      </a:r>
                      <a:r>
                        <a:rPr b="1" lang="fi" sz="1200">
                          <a:solidFill>
                            <a:schemeClr val="dk1"/>
                          </a:solidFill>
                        </a:rPr>
                        <a:t>unable</a:t>
                      </a:r>
                      <a:r>
                        <a:rPr lang="fi" sz="1200">
                          <a:solidFill>
                            <a:schemeClr val="dk1"/>
                          </a:solidFill>
                        </a:rPr>
                        <a:t> to determine the accuracy of solutions and reflect on possible issues and limitations of a solution </a:t>
                      </a:r>
                      <a:r>
                        <a:rPr b="1" lang="fi" sz="1200">
                          <a:solidFill>
                            <a:schemeClr val="dk1"/>
                          </a:solidFill>
                        </a:rPr>
                        <a:t>without a great deal of assistance</a:t>
                      </a:r>
                      <a:r>
                        <a:rPr lang="fi" sz="1200">
                          <a:solidFill>
                            <a:schemeClr val="dk1"/>
                          </a:solidFill>
                        </a:rPr>
                        <a:t>.</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determine whether the solutions are accurate and reflect on possible issues and limitations of a solution </a:t>
                      </a:r>
                      <a:r>
                        <a:rPr b="1" lang="fi" sz="1200">
                          <a:solidFill>
                            <a:schemeClr val="dk1"/>
                          </a:solidFill>
                        </a:rPr>
                        <a:t>with assistance</a:t>
                      </a:r>
                      <a:r>
                        <a:rPr lang="fi" sz="1200">
                          <a:solidFill>
                            <a:schemeClr val="dk1"/>
                          </a:solidFill>
                        </a:rPr>
                        <a:t>.</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determine whether the solutions are accurate and reflect on possible issues and limitations of a solution </a:t>
                      </a:r>
                      <a:r>
                        <a:rPr b="1" lang="fi" sz="1200">
                          <a:solidFill>
                            <a:schemeClr val="dk1"/>
                          </a:solidFill>
                        </a:rPr>
                        <a:t>with little assistance</a:t>
                      </a:r>
                      <a:r>
                        <a:rPr lang="fi" sz="1200">
                          <a:solidFill>
                            <a:schemeClr val="dk1"/>
                          </a:solidFill>
                        </a:rPr>
                        <a:t>.</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determine whether the solutions are accurate and reflect on possible issues and limitations of a solution </a:t>
                      </a:r>
                      <a:r>
                        <a:rPr b="1" lang="fi" sz="1200">
                          <a:solidFill>
                            <a:schemeClr val="dk1"/>
                          </a:solidFill>
                        </a:rPr>
                        <a:t>with no assistance</a:t>
                      </a:r>
                      <a:r>
                        <a:rPr lang="fi" sz="1200">
                          <a:solidFill>
                            <a:schemeClr val="dk1"/>
                          </a:solidFill>
                        </a:rPr>
                        <a:t>.</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928" name="Google Shape;928;p102"/>
          <p:cNvSpPr txBox="1"/>
          <p:nvPr/>
        </p:nvSpPr>
        <p:spPr>
          <a:xfrm>
            <a:off x="535250" y="1574288"/>
            <a:ext cx="4838700" cy="4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i">
                <a:solidFill>
                  <a:schemeClr val="dk1"/>
                </a:solidFill>
              </a:rPr>
              <a:t>Title: problem-solving skills</a:t>
            </a:r>
            <a:endParaRPr b="1">
              <a:solidFill>
                <a:schemeClr val="dk1"/>
              </a:solidFill>
            </a:endParaRPr>
          </a:p>
          <a:p>
            <a:pPr indent="0" lvl="0" marL="0" rtl="0" algn="l">
              <a:lnSpc>
                <a:spcPct val="115000"/>
              </a:lnSpc>
              <a:spcBef>
                <a:spcPts val="0"/>
              </a:spcBef>
              <a:spcAft>
                <a:spcPts val="0"/>
              </a:spcAft>
              <a:buNone/>
            </a:pPr>
            <a:r>
              <a:rPr b="1" lang="fi">
                <a:solidFill>
                  <a:schemeClr val="dk1"/>
                </a:solidFill>
              </a:rPr>
              <a:t>Specification: to evaluate best solutions</a:t>
            </a:r>
            <a:endParaRPr b="1">
              <a:solidFill>
                <a:schemeClr val="dk1"/>
              </a:solidFill>
            </a:endParaRPr>
          </a:p>
          <a:p>
            <a:pPr indent="0" lvl="0" marL="0" rtl="0" algn="l">
              <a:lnSpc>
                <a:spcPct val="115000"/>
              </a:lnSpc>
              <a:spcBef>
                <a:spcPts val="0"/>
              </a:spcBef>
              <a:spcAft>
                <a:spcPts val="0"/>
              </a:spcAft>
              <a:buNone/>
            </a:pPr>
            <a:r>
              <a:t/>
            </a:r>
            <a:endParaRPr b="1">
              <a:solidFill>
                <a:schemeClr val="dk1"/>
              </a:solidFill>
            </a:endParaRPr>
          </a:p>
        </p:txBody>
      </p:sp>
      <p:sp>
        <p:nvSpPr>
          <p:cNvPr id="929" name="Google Shape;929;p102"/>
          <p:cNvSpPr txBox="1"/>
          <p:nvPr/>
        </p:nvSpPr>
        <p:spPr>
          <a:xfrm>
            <a:off x="524325" y="355100"/>
            <a:ext cx="81849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Defining success criteria for targeted transversal competencies </a:t>
            </a:r>
            <a:br>
              <a:rPr b="1" lang="fi" sz="1600">
                <a:solidFill>
                  <a:srgbClr val="701C7F"/>
                </a:solidFill>
              </a:rPr>
            </a:br>
            <a:r>
              <a:rPr b="1" lang="fi" sz="1600">
                <a:solidFill>
                  <a:srgbClr val="701C7F"/>
                </a:solidFill>
              </a:rPr>
              <a:t>→ remains the same as in STEM activity 1.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103"/>
          <p:cNvSpPr txBox="1"/>
          <p:nvPr/>
        </p:nvSpPr>
        <p:spPr>
          <a:xfrm>
            <a:off x="524325" y="1443375"/>
            <a:ext cx="8510100" cy="42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i">
                <a:solidFill>
                  <a:schemeClr val="dk1"/>
                </a:solidFill>
              </a:rPr>
              <a:t>Title: communication skills</a:t>
            </a:r>
            <a:br>
              <a:rPr b="1" lang="fi">
                <a:solidFill>
                  <a:schemeClr val="dk1"/>
                </a:solidFill>
              </a:rPr>
            </a:br>
            <a:r>
              <a:rPr b="1" lang="fi">
                <a:solidFill>
                  <a:schemeClr val="dk1"/>
                </a:solidFill>
              </a:rPr>
              <a:t>Specification: to negotiate and balance diverse views and beliefs to reach workable solutions</a:t>
            </a:r>
            <a:endParaRPr/>
          </a:p>
        </p:txBody>
      </p:sp>
      <p:sp>
        <p:nvSpPr>
          <p:cNvPr id="935" name="Google Shape;935;p103"/>
          <p:cNvSpPr txBox="1"/>
          <p:nvPr/>
        </p:nvSpPr>
        <p:spPr>
          <a:xfrm>
            <a:off x="524325" y="355100"/>
            <a:ext cx="8184900" cy="7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Defining success criteria for transversal competencies </a:t>
            </a:r>
            <a:br>
              <a:rPr b="1" lang="fi" sz="1600">
                <a:solidFill>
                  <a:srgbClr val="701C7F"/>
                </a:solidFill>
              </a:rPr>
            </a:br>
            <a:r>
              <a:rPr b="1" lang="fi" sz="1600">
                <a:solidFill>
                  <a:srgbClr val="701C7F"/>
                </a:solidFill>
              </a:rPr>
              <a:t>→ remains the same as in STEM activity 1.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graphicFrame>
        <p:nvGraphicFramePr>
          <p:cNvPr id="936" name="Google Shape;936;p103"/>
          <p:cNvGraphicFramePr/>
          <p:nvPr/>
        </p:nvGraphicFramePr>
        <p:xfrm>
          <a:off x="618450" y="2392825"/>
          <a:ext cx="3000000" cy="3000000"/>
        </p:xfrm>
        <a:graphic>
          <a:graphicData uri="http://schemas.openxmlformats.org/drawingml/2006/table">
            <a:tbl>
              <a:tblPr>
                <a:noFill/>
                <a:tableStyleId>{B5AB57D0-B0EF-4079-A07F-2622CC2B8F0C}</a:tableStyleId>
              </a:tblPr>
              <a:tblGrid>
                <a:gridCol w="2018400"/>
                <a:gridCol w="2007425"/>
                <a:gridCol w="2007425"/>
                <a:gridCol w="2007425"/>
              </a:tblGrid>
              <a:tr h="305600">
                <a:tc>
                  <a:txBody>
                    <a:bodyPr/>
                    <a:lstStyle/>
                    <a:p>
                      <a:pPr indent="0" lvl="0" marL="0" rtl="0" algn="ctr">
                        <a:spcBef>
                          <a:spcPts val="0"/>
                        </a:spcBef>
                        <a:spcAft>
                          <a:spcPts val="0"/>
                        </a:spcAft>
                        <a:buNone/>
                      </a:pPr>
                      <a:r>
                        <a:rPr b="1" lang="fi" sz="1200">
                          <a:solidFill>
                            <a:schemeClr val="dk1"/>
                          </a:solidFill>
                        </a:rPr>
                        <a:t>Attempting</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Developing </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Mastery</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chemeClr val="dk1"/>
                          </a:solidFill>
                        </a:rPr>
                        <a:t>Advanced</a:t>
                      </a:r>
                      <a:endParaRPr b="1"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558500">
                <a:tc>
                  <a:txBody>
                    <a:bodyPr/>
                    <a:lstStyle/>
                    <a:p>
                      <a:pPr indent="0" lvl="0" marL="0" rtl="0" algn="l">
                        <a:spcBef>
                          <a:spcPts val="0"/>
                        </a:spcBef>
                        <a:spcAft>
                          <a:spcPts val="0"/>
                        </a:spcAft>
                        <a:buNone/>
                      </a:pPr>
                      <a:r>
                        <a:rPr lang="fi" sz="1200">
                          <a:solidFill>
                            <a:schemeClr val="dk1"/>
                          </a:solidFill>
                        </a:rPr>
                        <a:t>You regularly participate aggressively to stand your ground when diverse views and beliefs are in play</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regularly participate timidly or reluctantly in all efforts to reach compromise when diverse views and beliefs are in play</a:t>
                      </a:r>
                      <a:endParaRPr sz="12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solidFill>
                            <a:schemeClr val="dk1"/>
                          </a:solidFill>
                        </a:rPr>
                        <a:t>You regularly participate fully in all efforts to reach compromise when diverse views and beliefs are in play.</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fi" sz="1200">
                          <a:solidFill>
                            <a:schemeClr val="dk1"/>
                          </a:solidFill>
                        </a:rPr>
                        <a:t>You regularly take the initiative in efforts to reach compromise when diverse views and beliefs are in play</a:t>
                      </a:r>
                      <a:endParaRPr sz="1200">
                        <a:solidFill>
                          <a:schemeClr val="dk1"/>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04"/>
          <p:cNvSpPr/>
          <p:nvPr/>
        </p:nvSpPr>
        <p:spPr>
          <a:xfrm>
            <a:off x="224363" y="3569013"/>
            <a:ext cx="6288900" cy="460725"/>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i" sz="1000">
                <a:solidFill>
                  <a:schemeClr val="dk1"/>
                </a:solidFill>
                <a:latin typeface="Alfa Slab One"/>
                <a:ea typeface="Alfa Slab One"/>
                <a:cs typeface="Alfa Slab One"/>
                <a:sym typeface="Alfa Slab One"/>
              </a:rPr>
              <a:t>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p:txBody>
      </p:sp>
      <p:sp>
        <p:nvSpPr>
          <p:cNvPr id="942" name="Google Shape;942;p104"/>
          <p:cNvSpPr/>
          <p:nvPr/>
        </p:nvSpPr>
        <p:spPr>
          <a:xfrm>
            <a:off x="1249825" y="5434225"/>
            <a:ext cx="3018875" cy="2400650"/>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rgbClr val="701C7F"/>
                </a:solidFill>
                <a:latin typeface="Alfa Slab One"/>
                <a:ea typeface="Alfa Slab One"/>
                <a:cs typeface="Alfa Slab One"/>
                <a:sym typeface="Alfa Slab One"/>
              </a:rPr>
              <a:t>Competencies are defined </a:t>
            </a:r>
            <a:br>
              <a:rPr lang="fi" sz="1100">
                <a:solidFill>
                  <a:srgbClr val="701C7F"/>
                </a:solidFill>
                <a:latin typeface="Alfa Slab One"/>
                <a:ea typeface="Alfa Slab One"/>
                <a:cs typeface="Alfa Slab One"/>
                <a:sym typeface="Alfa Slab One"/>
              </a:rPr>
            </a:br>
            <a:r>
              <a:rPr lang="fi" sz="1100">
                <a:solidFill>
                  <a:srgbClr val="701C7F"/>
                </a:solidFill>
                <a:latin typeface="Alfa Slab One"/>
                <a:ea typeface="Alfa Slab One"/>
                <a:cs typeface="Alfa Slab One"/>
                <a:sym typeface="Alfa Slab One"/>
              </a:rPr>
              <a:t>in each country, eg</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problem-solving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innovation </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creativity</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communication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critical-thinking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meta-cognitive skills</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collaboration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self-regulation</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p:txBody>
      </p:sp>
      <p:graphicFrame>
        <p:nvGraphicFramePr>
          <p:cNvPr id="943" name="Google Shape;943;p104"/>
          <p:cNvGraphicFramePr/>
          <p:nvPr/>
        </p:nvGraphicFramePr>
        <p:xfrm>
          <a:off x="384188" y="1523600"/>
          <a:ext cx="3000000" cy="3000000"/>
        </p:xfrm>
        <a:graphic>
          <a:graphicData uri="http://schemas.openxmlformats.org/drawingml/2006/table">
            <a:tbl>
              <a:tblPr>
                <a:noFill/>
                <a:tableStyleId>{B5AB57D0-B0EF-4079-A07F-2622CC2B8F0C}</a:tableStyleId>
              </a:tblPr>
              <a:tblGrid>
                <a:gridCol w="3142225"/>
                <a:gridCol w="1936075"/>
                <a:gridCol w="1794700"/>
                <a:gridCol w="1602300"/>
              </a:tblGrid>
              <a:tr h="681800">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Sending and/or</a:t>
                      </a:r>
                      <a:endParaRPr sz="1200"/>
                    </a:p>
                    <a:p>
                      <a:pPr indent="-304800" lvl="0" marL="457200" rtl="0" algn="l">
                        <a:spcBef>
                          <a:spcPts val="0"/>
                        </a:spcBef>
                        <a:spcAft>
                          <a:spcPts val="0"/>
                        </a:spcAft>
                        <a:buSzPts val="1200"/>
                        <a:buChar char="●"/>
                      </a:pPr>
                      <a:r>
                        <a:rPr lang="fi" sz="1200"/>
                        <a:t>Displaying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solidFill>
                            <a:schemeClr val="dk1"/>
                          </a:solidFill>
                        </a:rPr>
                        <a:t>Analysing</a:t>
                      </a:r>
                      <a:r>
                        <a:rPr lang="fi" sz="1200"/>
                        <a:t> and/or</a:t>
                      </a:r>
                      <a:endParaRPr sz="1200"/>
                    </a:p>
                    <a:p>
                      <a:pPr indent="-304800" lvl="0" marL="457200" rtl="0" algn="l">
                        <a:spcBef>
                          <a:spcPts val="0"/>
                        </a:spcBef>
                        <a:spcAft>
                          <a:spcPts val="0"/>
                        </a:spcAft>
                        <a:buSzPts val="1200"/>
                        <a:buChar char="●"/>
                      </a:pPr>
                      <a:r>
                        <a:rPr lang="fi" sz="1200">
                          <a:solidFill>
                            <a:schemeClr val="dk1"/>
                          </a:solidFill>
                        </a:rPr>
                        <a:t>Processing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Interactive environment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Sharing learning intentions</a:t>
                      </a:r>
                      <a:endParaRPr sz="1200"/>
                    </a:p>
                    <a:p>
                      <a:pPr indent="-304800" lvl="0" marL="457200" rtl="0" algn="l">
                        <a:spcBef>
                          <a:spcPts val="0"/>
                        </a:spcBef>
                        <a:spcAft>
                          <a:spcPts val="0"/>
                        </a:spcAft>
                        <a:buSzPts val="1200"/>
                        <a:buChar char="●"/>
                      </a:pPr>
                      <a:r>
                        <a:rPr lang="fi" sz="1200"/>
                        <a:t>Clarifying success criteria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Classroom computer and screen</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200">
                <a:tc>
                  <a:txBody>
                    <a:bodyPr/>
                    <a:lstStyle/>
                    <a:p>
                      <a:pPr indent="-304800" lvl="0" marL="457200" rtl="0" algn="l">
                        <a:spcBef>
                          <a:spcPts val="0"/>
                        </a:spcBef>
                        <a:spcAft>
                          <a:spcPts val="0"/>
                        </a:spcAft>
                        <a:buSzPts val="1200"/>
                        <a:buChar char="●"/>
                      </a:pPr>
                      <a:r>
                        <a:rPr lang="fi" sz="1200"/>
                        <a:t>Questioning</a:t>
                      </a:r>
                      <a:endParaRPr sz="1200"/>
                    </a:p>
                    <a:p>
                      <a:pPr indent="-304800" lvl="0" marL="457200" rtl="0" algn="l">
                        <a:spcBef>
                          <a:spcPts val="0"/>
                        </a:spcBef>
                        <a:spcAft>
                          <a:spcPts val="0"/>
                        </a:spcAft>
                        <a:buSzPts val="1200"/>
                        <a:buChar char="●"/>
                      </a:pPr>
                      <a:r>
                        <a:rPr lang="fi" sz="1200"/>
                        <a:t>Classroom discussions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Padlet </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fi" sz="1200"/>
                        <a:t> </a:t>
                      </a:r>
                      <a:r>
                        <a:rPr b="1" lang="fi" sz="1200">
                          <a:solidFill>
                            <a:srgbClr val="701C7F"/>
                          </a:solidFill>
                        </a:rPr>
                        <a:t>Padlet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Giving feedback</a:t>
                      </a:r>
                      <a:endParaRPr sz="1200"/>
                    </a:p>
                    <a:p>
                      <a:pPr indent="-304800" lvl="0" marL="457200" rtl="0" algn="l">
                        <a:spcBef>
                          <a:spcPts val="0"/>
                        </a:spcBef>
                        <a:spcAft>
                          <a:spcPts val="0"/>
                        </a:spcAft>
                        <a:buSzPts val="1200"/>
                        <a:buChar char="●"/>
                      </a:pPr>
                      <a:r>
                        <a:rPr lang="fi" sz="1200">
                          <a:solidFill>
                            <a:schemeClr val="dk1"/>
                          </a:solidFill>
                        </a:rPr>
                        <a:t>Using feedback</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Self-assessment</a:t>
                      </a:r>
                      <a:endParaRPr sz="1200"/>
                    </a:p>
                    <a:p>
                      <a:pPr indent="-304800" lvl="0" marL="457200" rtl="0" algn="l">
                        <a:spcBef>
                          <a:spcPts val="0"/>
                        </a:spcBef>
                        <a:spcAft>
                          <a:spcPts val="0"/>
                        </a:spcAft>
                        <a:buSzPts val="1200"/>
                        <a:buChar char="●"/>
                      </a:pPr>
                      <a:r>
                        <a:rPr lang="fi" sz="1200">
                          <a:solidFill>
                            <a:schemeClr val="dk1"/>
                          </a:solidFill>
                        </a:rPr>
                        <a:t>Peer assessment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Padlet</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i" sz="1200">
                          <a:solidFill>
                            <a:srgbClr val="701C7F"/>
                          </a:solidFill>
                        </a:rPr>
                        <a:t>Google Slides</a:t>
                      </a:r>
                      <a:br>
                        <a:rPr b="1" lang="fi" sz="1200">
                          <a:solidFill>
                            <a:srgbClr val="701C7F"/>
                          </a:solidFill>
                        </a:rPr>
                      </a:br>
                      <a:r>
                        <a:rPr b="1" lang="fi" sz="1200">
                          <a:solidFill>
                            <a:srgbClr val="701C7F"/>
                          </a:solidFill>
                        </a:rPr>
                        <a:t>Google Forms</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fi" sz="1200"/>
                        <a: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44" name="Google Shape;944;p104"/>
          <p:cNvSpPr txBox="1"/>
          <p:nvPr/>
        </p:nvSpPr>
        <p:spPr>
          <a:xfrm rot="-5400000">
            <a:off x="-1264437" y="2895802"/>
            <a:ext cx="28458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200">
                <a:solidFill>
                  <a:schemeClr val="dk1"/>
                </a:solidFill>
              </a:rPr>
              <a:t>Formative assessment strategies </a:t>
            </a:r>
            <a:endParaRPr b="1" sz="1200">
              <a:solidFill>
                <a:schemeClr val="dk1"/>
              </a:solidFill>
            </a:endParaRPr>
          </a:p>
        </p:txBody>
      </p:sp>
      <p:sp>
        <p:nvSpPr>
          <p:cNvPr id="945" name="Google Shape;945;p104"/>
          <p:cNvSpPr txBox="1"/>
          <p:nvPr/>
        </p:nvSpPr>
        <p:spPr>
          <a:xfrm>
            <a:off x="3526413" y="1126588"/>
            <a:ext cx="22851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Functions of digital tools</a:t>
            </a:r>
            <a:endParaRPr b="1" sz="1200"/>
          </a:p>
        </p:txBody>
      </p:sp>
      <p:sp>
        <p:nvSpPr>
          <p:cNvPr id="946" name="Google Shape;946;p104"/>
          <p:cNvSpPr txBox="1"/>
          <p:nvPr/>
        </p:nvSpPr>
        <p:spPr>
          <a:xfrm>
            <a:off x="401525" y="299475"/>
            <a:ext cx="8039100" cy="5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Assessment strategy and </a:t>
            </a:r>
            <a:r>
              <a:rPr b="1" lang="fi" sz="1600">
                <a:solidFill>
                  <a:srgbClr val="701C7F"/>
                </a:solidFill>
              </a:rPr>
              <a:t>digital tools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p>
        </p:txBody>
      </p:sp>
      <p:sp>
        <p:nvSpPr>
          <p:cNvPr id="947" name="Google Shape;947;p104"/>
          <p:cNvSpPr/>
          <p:nvPr/>
        </p:nvSpPr>
        <p:spPr>
          <a:xfrm>
            <a:off x="224363" y="1126600"/>
            <a:ext cx="3258000" cy="105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105"/>
          <p:cNvSpPr txBox="1"/>
          <p:nvPr/>
        </p:nvSpPr>
        <p:spPr>
          <a:xfrm>
            <a:off x="438150" y="1135400"/>
            <a:ext cx="8267700" cy="841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a:t>At the very beginning of the activity, teacher again informs students and discusses: </a:t>
            </a:r>
            <a:endParaRPr b="1"/>
          </a:p>
          <a:p>
            <a:pPr indent="0" lvl="0" marL="0" rtl="0" algn="l">
              <a:spcBef>
                <a:spcPts val="0"/>
              </a:spcBef>
              <a:spcAft>
                <a:spcPts val="0"/>
              </a:spcAft>
              <a:buNone/>
            </a:pPr>
            <a:br>
              <a:rPr b="1" lang="fi"/>
            </a:br>
            <a:endParaRPr b="1"/>
          </a:p>
          <a:p>
            <a:pPr indent="-317500" lvl="0" marL="457200" rtl="0" algn="l">
              <a:spcBef>
                <a:spcPts val="0"/>
              </a:spcBef>
              <a:spcAft>
                <a:spcPts val="0"/>
              </a:spcAft>
              <a:buSzPts val="1400"/>
              <a:buChar char="●"/>
            </a:pPr>
            <a:r>
              <a:rPr b="1" lang="fi"/>
              <a:t>learning intentions,</a:t>
            </a:r>
            <a:br>
              <a:rPr b="1" lang="fi"/>
            </a:br>
            <a:endParaRPr b="1"/>
          </a:p>
          <a:p>
            <a:pPr indent="-317500" lvl="0" marL="457200" rtl="0" algn="l">
              <a:spcBef>
                <a:spcPts val="0"/>
              </a:spcBef>
              <a:spcAft>
                <a:spcPts val="0"/>
              </a:spcAft>
              <a:buSzPts val="1400"/>
              <a:buChar char="●"/>
            </a:pPr>
            <a:r>
              <a:rPr b="1" lang="fi"/>
              <a:t>success criteria, and </a:t>
            </a:r>
            <a:br>
              <a:rPr b="1" lang="fi"/>
            </a:br>
            <a:endParaRPr b="1"/>
          </a:p>
          <a:p>
            <a:pPr indent="-317500" lvl="0" marL="457200" rtl="0" algn="l">
              <a:spcBef>
                <a:spcPts val="0"/>
              </a:spcBef>
              <a:spcAft>
                <a:spcPts val="0"/>
              </a:spcAft>
              <a:buSzPts val="1400"/>
              <a:buChar char="●"/>
            </a:pPr>
            <a:r>
              <a:rPr b="1" lang="fi"/>
              <a:t>assessment methods </a:t>
            </a:r>
            <a:br>
              <a:rPr b="1" lang="fi">
                <a:solidFill>
                  <a:srgbClr val="701C7F"/>
                </a:solidFill>
              </a:rPr>
            </a:br>
            <a:br>
              <a:rPr lang="fi">
                <a:solidFill>
                  <a:schemeClr val="dk1"/>
                </a:solidFill>
              </a:rPr>
            </a:br>
            <a:endParaRPr b="1" sz="12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06"/>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8" name="Google Shape;958;p106"/>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959" name="Google Shape;959;p106"/>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960" name="Google Shape;960;p106"/>
          <p:cNvSpPr/>
          <p:nvPr/>
        </p:nvSpPr>
        <p:spPr>
          <a:xfrm>
            <a:off x="4563081" y="486650"/>
            <a:ext cx="1905042" cy="653795"/>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961" name="Google Shape;961;p106"/>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962" name="Google Shape;962;p106"/>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963" name="Google Shape;963;p106"/>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964" name="Google Shape;964;p106"/>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965" name="Google Shape;965;p106"/>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966" name="Google Shape;966;p106"/>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967" name="Google Shape;967;p106"/>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968" name="Google Shape;968;p106"/>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pic>
        <p:nvPicPr>
          <p:cNvPr id="973" name="Google Shape;973;p107"/>
          <p:cNvPicPr preferRelativeResize="0"/>
          <p:nvPr/>
        </p:nvPicPr>
        <p:blipFill>
          <a:blip r:embed="rId3">
            <a:alphaModFix/>
          </a:blip>
          <a:stretch>
            <a:fillRect/>
          </a:stretch>
        </p:blipFill>
        <p:spPr>
          <a:xfrm>
            <a:off x="152400" y="319650"/>
            <a:ext cx="7791251" cy="39702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pic>
        <p:nvPicPr>
          <p:cNvPr id="978" name="Google Shape;978;p108"/>
          <p:cNvPicPr preferRelativeResize="0"/>
          <p:nvPr/>
        </p:nvPicPr>
        <p:blipFill>
          <a:blip r:embed="rId3">
            <a:alphaModFix/>
          </a:blip>
          <a:stretch>
            <a:fillRect/>
          </a:stretch>
        </p:blipFill>
        <p:spPr>
          <a:xfrm>
            <a:off x="2000250" y="0"/>
            <a:ext cx="5143499" cy="5143499"/>
          </a:xfrm>
          <a:prstGeom prst="rect">
            <a:avLst/>
          </a:prstGeom>
          <a:noFill/>
          <a:ln>
            <a:noFill/>
          </a:ln>
        </p:spPr>
      </p:pic>
      <p:pic>
        <p:nvPicPr>
          <p:cNvPr id="979" name="Google Shape;979;p108"/>
          <p:cNvPicPr preferRelativeResize="0"/>
          <p:nvPr/>
        </p:nvPicPr>
        <p:blipFill>
          <a:blip r:embed="rId4">
            <a:alphaModFix/>
          </a:blip>
          <a:stretch>
            <a:fillRect/>
          </a:stretch>
        </p:blipFill>
        <p:spPr>
          <a:xfrm>
            <a:off x="6989375" y="0"/>
            <a:ext cx="2154625" cy="5143500"/>
          </a:xfrm>
          <a:prstGeom prst="rect">
            <a:avLst/>
          </a:prstGeom>
          <a:noFill/>
          <a:ln>
            <a:noFill/>
          </a:ln>
        </p:spPr>
      </p:pic>
      <p:pic>
        <p:nvPicPr>
          <p:cNvPr id="980" name="Google Shape;980;p108"/>
          <p:cNvPicPr preferRelativeResize="0"/>
          <p:nvPr/>
        </p:nvPicPr>
        <p:blipFill>
          <a:blip r:embed="rId4">
            <a:alphaModFix/>
          </a:blip>
          <a:stretch>
            <a:fillRect/>
          </a:stretch>
        </p:blipFill>
        <p:spPr>
          <a:xfrm>
            <a:off x="0" y="0"/>
            <a:ext cx="2154625" cy="51435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09"/>
          <p:cNvSpPr txBox="1"/>
          <p:nvPr/>
        </p:nvSpPr>
        <p:spPr>
          <a:xfrm>
            <a:off x="214200" y="981725"/>
            <a:ext cx="8715600" cy="246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i">
                <a:highlight>
                  <a:srgbClr val="FFFFFF"/>
                </a:highlight>
              </a:rPr>
              <a:t>Teacher facilitates discussions related to the SDG 11:  </a:t>
            </a:r>
            <a:br>
              <a:rPr lang="fi">
                <a:highlight>
                  <a:srgbClr val="FFFFFF"/>
                </a:highlight>
              </a:rPr>
            </a:br>
            <a:endParaRPr>
              <a:highlight>
                <a:srgbClr val="FFFFFF"/>
              </a:highlight>
            </a:endParaRPr>
          </a:p>
          <a:p>
            <a:pPr indent="-317500" lvl="0" marL="457200" rtl="0" algn="l">
              <a:lnSpc>
                <a:spcPct val="150000"/>
              </a:lnSpc>
              <a:spcBef>
                <a:spcPts val="0"/>
              </a:spcBef>
              <a:spcAft>
                <a:spcPts val="0"/>
              </a:spcAft>
              <a:buSzPts val="1400"/>
              <a:buChar char="●"/>
            </a:pPr>
            <a:r>
              <a:rPr lang="fi">
                <a:solidFill>
                  <a:schemeClr val="dk1"/>
                </a:solidFill>
                <a:highlight>
                  <a:schemeClr val="lt1"/>
                </a:highlight>
              </a:rPr>
              <a:t>What is your dream park like?</a:t>
            </a:r>
            <a:endParaRPr>
              <a:solidFill>
                <a:schemeClr val="dk1"/>
              </a:solidFill>
              <a:highlight>
                <a:schemeClr val="lt1"/>
              </a:highlight>
            </a:endParaRPr>
          </a:p>
          <a:p>
            <a:pPr indent="-317500" lvl="0" marL="457200" rtl="0" algn="l">
              <a:lnSpc>
                <a:spcPct val="150000"/>
              </a:lnSpc>
              <a:spcBef>
                <a:spcPts val="0"/>
              </a:spcBef>
              <a:spcAft>
                <a:spcPts val="0"/>
              </a:spcAft>
              <a:buSzPts val="1400"/>
              <a:buChar char="●"/>
            </a:pPr>
            <a:r>
              <a:rPr lang="fi">
                <a:solidFill>
                  <a:schemeClr val="dk1"/>
                </a:solidFill>
                <a:highlight>
                  <a:schemeClr val="lt1"/>
                </a:highlight>
              </a:rPr>
              <a:t>What does made-up environment mean?</a:t>
            </a:r>
            <a:endParaRPr>
              <a:solidFill>
                <a:schemeClr val="dk1"/>
              </a:solidFill>
              <a:highlight>
                <a:schemeClr val="lt1"/>
              </a:highlight>
            </a:endParaRPr>
          </a:p>
          <a:p>
            <a:pPr indent="-317500" lvl="0" marL="457200" rtl="0" algn="l">
              <a:lnSpc>
                <a:spcPct val="150000"/>
              </a:lnSpc>
              <a:spcBef>
                <a:spcPts val="0"/>
              </a:spcBef>
              <a:spcAft>
                <a:spcPts val="0"/>
              </a:spcAft>
              <a:buSzPts val="1400"/>
              <a:buChar char="●"/>
            </a:pPr>
            <a:r>
              <a:rPr lang="fi">
                <a:solidFill>
                  <a:schemeClr val="dk1"/>
                </a:solidFill>
                <a:highlight>
                  <a:schemeClr val="lt1"/>
                </a:highlight>
              </a:rPr>
              <a:t>What does natural environment mean?</a:t>
            </a: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fi">
                <a:solidFill>
                  <a:schemeClr val="dk1"/>
                </a:solidFill>
                <a:highlight>
                  <a:schemeClr val="lt1"/>
                </a:highlight>
              </a:rPr>
              <a:t>How does transportation affect cities? </a:t>
            </a:r>
            <a:endParaRPr>
              <a:solidFill>
                <a:schemeClr val="dk1"/>
              </a:solidFill>
              <a:highlight>
                <a:schemeClr val="lt1"/>
              </a:highlight>
            </a:endParaRPr>
          </a:p>
          <a:p>
            <a:pPr indent="-317500" lvl="0" marL="457200" rtl="0" algn="l">
              <a:lnSpc>
                <a:spcPct val="150000"/>
              </a:lnSpc>
              <a:spcBef>
                <a:spcPts val="0"/>
              </a:spcBef>
              <a:spcAft>
                <a:spcPts val="0"/>
              </a:spcAft>
              <a:buClr>
                <a:schemeClr val="dk1"/>
              </a:buClr>
              <a:buSzPts val="1400"/>
              <a:buChar char="●"/>
            </a:pPr>
            <a:r>
              <a:rPr lang="fi">
                <a:solidFill>
                  <a:schemeClr val="dk1"/>
                </a:solidFill>
                <a:highlight>
                  <a:schemeClr val="lt1"/>
                </a:highlight>
              </a:rPr>
              <a:t>Where can people meet and spend time together?</a:t>
            </a:r>
            <a:endParaRPr>
              <a:solidFill>
                <a:schemeClr val="dk1"/>
              </a:solidFill>
              <a:highlight>
                <a:schemeClr val="lt1"/>
              </a:highlight>
            </a:endParaRPr>
          </a:p>
          <a:p>
            <a:pPr indent="-317500" lvl="0" marL="457200" rtl="0" algn="l">
              <a:lnSpc>
                <a:spcPct val="115000"/>
              </a:lnSpc>
              <a:spcBef>
                <a:spcPts val="0"/>
              </a:spcBef>
              <a:spcAft>
                <a:spcPts val="0"/>
              </a:spcAft>
              <a:buClr>
                <a:schemeClr val="dk1"/>
              </a:buClr>
              <a:buSzPts val="1400"/>
              <a:buChar char="●"/>
            </a:pPr>
            <a:r>
              <a:rPr lang="fi">
                <a:solidFill>
                  <a:schemeClr val="dk1"/>
                </a:solidFill>
                <a:highlight>
                  <a:schemeClr val="lt1"/>
                </a:highlight>
              </a:rPr>
              <a:t>Think about a swimming pool area. In the design, how have children, genders, disabled and elderly been taken into account?</a:t>
            </a:r>
            <a:endParaRPr>
              <a:solidFill>
                <a:schemeClr val="dk1"/>
              </a:solidFill>
              <a:highlight>
                <a:schemeClr val="lt1"/>
              </a:highlight>
            </a:endParaRPr>
          </a:p>
          <a:p>
            <a:pPr indent="0" lvl="0" marL="0" rtl="0" algn="l">
              <a:lnSpc>
                <a:spcPct val="115000"/>
              </a:lnSpc>
              <a:spcBef>
                <a:spcPts val="0"/>
              </a:spcBef>
              <a:spcAft>
                <a:spcPts val="0"/>
              </a:spcAft>
              <a:buNone/>
            </a:pPr>
            <a:r>
              <a:t/>
            </a:r>
            <a:endParaRPr>
              <a:highlight>
                <a:srgbClr val="FFFFFF"/>
              </a:highlight>
            </a:endParaRPr>
          </a:p>
          <a:p>
            <a:pPr indent="0" lvl="0" marL="0" rtl="0" algn="l">
              <a:lnSpc>
                <a:spcPct val="115000"/>
              </a:lnSpc>
              <a:spcBef>
                <a:spcPts val="0"/>
              </a:spcBef>
              <a:spcAft>
                <a:spcPts val="0"/>
              </a:spcAft>
              <a:buNone/>
            </a:pPr>
            <a:r>
              <a:rPr lang="fi">
                <a:highlight>
                  <a:srgbClr val="FFFFFF"/>
                </a:highlight>
              </a:rPr>
              <a:t> </a:t>
            </a:r>
            <a:endParaRPr>
              <a:highlight>
                <a:srgbClr val="FFFFFF"/>
              </a:highlight>
            </a:endParaRPr>
          </a:p>
          <a:p>
            <a:pPr indent="0" lvl="0" marL="0" rtl="0" algn="l">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rPr lang="fi">
                <a:solidFill>
                  <a:srgbClr val="000000"/>
                </a:solidFill>
              </a:rPr>
              <a:t>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10"/>
          <p:cNvSpPr txBox="1"/>
          <p:nvPr/>
        </p:nvSpPr>
        <p:spPr>
          <a:xfrm>
            <a:off x="214200" y="363500"/>
            <a:ext cx="8715600" cy="40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sz="1300"/>
              <a:t>Students form groups of three. Teacher explains different roles in different groups:</a:t>
            </a:r>
            <a:br>
              <a:rPr lang="fi" sz="1300"/>
            </a:br>
            <a:endParaRPr sz="1300"/>
          </a:p>
          <a:p>
            <a:pPr indent="-311150" lvl="0" marL="457200" rtl="0" algn="l">
              <a:spcBef>
                <a:spcPts val="0"/>
              </a:spcBef>
              <a:spcAft>
                <a:spcPts val="0"/>
              </a:spcAft>
              <a:buSzPts val="1300"/>
              <a:buChar char="●"/>
            </a:pPr>
            <a:r>
              <a:rPr lang="fi" sz="1300"/>
              <a:t>People behave differently in different groups: </a:t>
            </a:r>
            <a:br>
              <a:rPr lang="fi" sz="1300"/>
            </a:br>
            <a:r>
              <a:rPr lang="fi" sz="1300"/>
              <a:t>they take on roles that are based on both their personal characteristics and the needs of the group. </a:t>
            </a:r>
            <a:br>
              <a:rPr lang="fi" sz="1300"/>
            </a:br>
            <a:endParaRPr sz="1300"/>
          </a:p>
          <a:p>
            <a:pPr indent="-311150" lvl="0" marL="457200" rtl="0" algn="l">
              <a:spcBef>
                <a:spcPts val="0"/>
              </a:spcBef>
              <a:spcAft>
                <a:spcPts val="0"/>
              </a:spcAft>
              <a:buSzPts val="1300"/>
              <a:buChar char="●"/>
            </a:pPr>
            <a:r>
              <a:rPr lang="fi" sz="1300"/>
              <a:t>A group’s members need to have different roles. You can affect what kind of role you will have, and you can change your role according to the need or group in question. </a:t>
            </a:r>
            <a:br>
              <a:rPr lang="fi" sz="1300"/>
            </a:br>
            <a:endParaRPr sz="1300"/>
          </a:p>
          <a:p>
            <a:pPr indent="-311150" lvl="0" marL="457200" rtl="0" algn="l">
              <a:spcBef>
                <a:spcPts val="0"/>
              </a:spcBef>
              <a:spcAft>
                <a:spcPts val="0"/>
              </a:spcAft>
              <a:buSzPts val="1300"/>
              <a:buChar char="●"/>
            </a:pPr>
            <a:r>
              <a:rPr lang="fi" sz="1300"/>
              <a:t>Examples of possible roles are given: encourager, mediator, avoider, critic, freeloader, helper, initiator, leader, clown, organizer, cheerer, creator, dismisser, follower, know-it-all, thinker, etc.  </a:t>
            </a:r>
            <a:br>
              <a:rPr lang="fi" sz="1300"/>
            </a:br>
            <a:endParaRPr sz="1300"/>
          </a:p>
          <a:p>
            <a:pPr indent="-311150" lvl="0" marL="457200" rtl="0" algn="l">
              <a:spcBef>
                <a:spcPts val="0"/>
              </a:spcBef>
              <a:spcAft>
                <a:spcPts val="0"/>
              </a:spcAft>
              <a:buSzPts val="1300"/>
              <a:buChar char="●"/>
            </a:pPr>
            <a:r>
              <a:rPr lang="fi" sz="1300"/>
              <a:t>Roles are discussed:</a:t>
            </a:r>
            <a:r>
              <a:rPr lang="fi" sz="1300"/>
              <a:t> Which roles are typically the most useful ones when working in groups? Why?</a:t>
            </a:r>
            <a:br>
              <a:rPr lang="fi" sz="1300"/>
            </a:br>
            <a:r>
              <a:rPr lang="fi" sz="1300"/>
              <a:t>Which roles can interfere with the group’s work? Why? Which roles are especially important for the mood and the atmosphere in the group? What is a critic’s role like? How does it differ from that of a dismisser?</a:t>
            </a:r>
            <a:br>
              <a:rPr lang="fi" sz="1300"/>
            </a:br>
            <a:endParaRPr sz="1300"/>
          </a:p>
          <a:p>
            <a:pPr indent="-311150" lvl="0" marL="457200" rtl="0" algn="l">
              <a:spcBef>
                <a:spcPts val="0"/>
              </a:spcBef>
              <a:spcAft>
                <a:spcPts val="0"/>
              </a:spcAft>
              <a:buSzPts val="1300"/>
              <a:buChar char="●"/>
            </a:pPr>
            <a:r>
              <a:rPr lang="fi" sz="1300">
                <a:solidFill>
                  <a:schemeClr val="dk1"/>
                </a:solidFill>
              </a:rPr>
              <a:t>Student groups come up with three lines a group’s Mediator could say and communicate the answers with other using Padlet. </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311150" lvl="0" marL="457200" rtl="0" algn="l">
              <a:spcBef>
                <a:spcPts val="0"/>
              </a:spcBef>
              <a:spcAft>
                <a:spcPts val="0"/>
              </a:spcAft>
              <a:buSzPts val="1300"/>
              <a:buChar char="●"/>
            </a:pPr>
            <a:r>
              <a:rPr lang="fi" sz="1300">
                <a:solidFill>
                  <a:schemeClr val="dk1"/>
                </a:solidFill>
              </a:rPr>
              <a:t>When students see each others answers, they reflect which of those lines they could you use themselves</a:t>
            </a:r>
            <a:r>
              <a:rPr lang="fi" sz="1300">
                <a:solidFill>
                  <a:schemeClr val="dk1"/>
                </a:solidFill>
              </a:rPr>
              <a:t>, and mark that in Padlet. </a:t>
            </a:r>
            <a:endParaRPr sz="1300"/>
          </a:p>
          <a:p>
            <a:pPr indent="0" lvl="0" marL="0" rtl="0" algn="l">
              <a:spcBef>
                <a:spcPts val="0"/>
              </a:spcBef>
              <a:spcAft>
                <a:spcPts val="0"/>
              </a:spcAft>
              <a:buNone/>
            </a:pPr>
            <a:br>
              <a:rPr lang="fi" sz="1300"/>
            </a:b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fi" sz="1300"/>
              <a:t>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fi" sz="1300"/>
              <a:t>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11"/>
          <p:cNvSpPr txBox="1"/>
          <p:nvPr/>
        </p:nvSpPr>
        <p:spPr>
          <a:xfrm>
            <a:off x="214200" y="811950"/>
            <a:ext cx="8715600" cy="3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chemeClr val="dk1"/>
                </a:solidFill>
                <a:highlight>
                  <a:schemeClr val="lt1"/>
                </a:highlight>
              </a:rPr>
              <a:t>Teacher a</a:t>
            </a:r>
            <a:r>
              <a:rPr lang="fi">
                <a:solidFill>
                  <a:schemeClr val="dk1"/>
                </a:solidFill>
                <a:highlight>
                  <a:schemeClr val="lt1"/>
                </a:highlight>
              </a:rPr>
              <a:t>sks the student groups to identify and </a:t>
            </a:r>
            <a:r>
              <a:rPr lang="fi"/>
              <a:t>define a problem related to the SDG goal 11 (sustainable cities and communities). </a:t>
            </a:r>
            <a:br>
              <a:rPr lang="fi"/>
            </a:br>
            <a:br>
              <a:rPr lang="fi"/>
            </a:br>
            <a:endParaRPr/>
          </a:p>
          <a:p>
            <a:pPr indent="-317500" lvl="0" marL="457200" rtl="0" algn="l">
              <a:spcBef>
                <a:spcPts val="0"/>
              </a:spcBef>
              <a:spcAft>
                <a:spcPts val="0"/>
              </a:spcAft>
              <a:buSzPts val="1400"/>
              <a:buChar char="●"/>
            </a:pPr>
            <a:r>
              <a:rPr lang="fi"/>
              <a:t>Examples of SDG 11 related problems can be given: </a:t>
            </a:r>
            <a:br>
              <a:rPr lang="fi"/>
            </a:br>
            <a:r>
              <a:rPr lang="fi"/>
              <a:t>→ </a:t>
            </a:r>
            <a:r>
              <a:rPr lang="fi">
                <a:solidFill>
                  <a:schemeClr val="dk1"/>
                </a:solidFill>
              </a:rPr>
              <a:t>T</a:t>
            </a:r>
            <a:r>
              <a:rPr lang="fi"/>
              <a:t>he </a:t>
            </a:r>
            <a:r>
              <a:rPr lang="fi">
                <a:solidFill>
                  <a:schemeClr val="dk1"/>
                </a:solidFill>
              </a:rPr>
              <a:t>blind are unable to see traffic lights. </a:t>
            </a:r>
            <a:br>
              <a:rPr lang="fi">
                <a:solidFill>
                  <a:schemeClr val="dk1"/>
                </a:solidFill>
              </a:rPr>
            </a:br>
            <a:r>
              <a:rPr lang="fi">
                <a:solidFill>
                  <a:schemeClr val="dk1"/>
                </a:solidFill>
              </a:rPr>
              <a:t>→ A person with a wheelchair can not use stairs to move around in public spaces. </a:t>
            </a:r>
            <a:br>
              <a:rPr lang="fi">
                <a:solidFill>
                  <a:schemeClr val="dk1"/>
                </a:solidFill>
              </a:rPr>
            </a:br>
            <a:r>
              <a:rPr lang="fi">
                <a:solidFill>
                  <a:schemeClr val="dk1"/>
                </a:solidFill>
              </a:rPr>
              <a:t>→ There is a nice park or space in the city but the noise is disturbing etc. </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solidFill>
                  <a:schemeClr val="dk1"/>
                </a:solidFill>
              </a:rPr>
              <a:t>In identifying problems related to SDG 11, </a:t>
            </a:r>
            <a:br>
              <a:rPr lang="fi">
                <a:solidFill>
                  <a:schemeClr val="dk1"/>
                </a:solidFill>
              </a:rPr>
            </a:br>
            <a:r>
              <a:rPr lang="fi">
                <a:solidFill>
                  <a:schemeClr val="dk1"/>
                </a:solidFill>
              </a:rPr>
              <a:t>students are challenged to consider which problems are the most important to understand and solve? </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solidFill>
                  <a:schemeClr val="dk1"/>
                </a:solidFill>
              </a:rPr>
              <a:t>Students can be encouraged to collect data and information for inspiration: </a:t>
            </a:r>
            <a:br>
              <a:rPr lang="fi">
                <a:solidFill>
                  <a:schemeClr val="dk1"/>
                </a:solidFill>
              </a:rPr>
            </a:br>
            <a:r>
              <a:rPr lang="fi">
                <a:solidFill>
                  <a:schemeClr val="dk1"/>
                </a:solidFill>
              </a:rPr>
              <a:t>Who is affected by the problem? And to what extent? etc</a:t>
            </a:r>
            <a:endParaRPr>
              <a:solidFill>
                <a:schemeClr val="dk1"/>
              </a:solidFill>
            </a:endParaRPr>
          </a:p>
          <a:p>
            <a:pPr indent="0" lvl="0" marL="914400" rtl="0" algn="l">
              <a:spcBef>
                <a:spcPts val="0"/>
              </a:spcBef>
              <a:spcAft>
                <a:spcPts val="0"/>
              </a:spcAft>
              <a:buNone/>
            </a:pPr>
            <a:br>
              <a:rPr lang="fi">
                <a:solidFill>
                  <a:schemeClr val="dk1"/>
                </a:solidFill>
              </a:rPr>
            </a:br>
            <a:br>
              <a:rPr lang="fi"/>
            </a:br>
            <a:br>
              <a:rPr lang="fi"/>
            </a:br>
            <a:endParaRPr/>
          </a:p>
          <a:p>
            <a:pPr indent="45720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highlight>
                <a:srgbClr val="FFFFFF"/>
              </a:highlight>
            </a:endParaRPr>
          </a:p>
          <a:p>
            <a:pPr indent="0" lvl="0" marL="0" rtl="0" algn="l">
              <a:lnSpc>
                <a:spcPct val="115000"/>
              </a:lnSpc>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fi"/>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nvSpPr>
        <p:spPr>
          <a:xfrm>
            <a:off x="250125" y="646850"/>
            <a:ext cx="84120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Checklist for STEM principles</a:t>
            </a:r>
            <a:br>
              <a:rPr b="1" lang="fi" sz="1600">
                <a:solidFill>
                  <a:srgbClr val="701C7F"/>
                </a:solidFill>
              </a:rPr>
            </a:br>
            <a:br>
              <a:rPr b="1" lang="fi" sz="1600">
                <a:solidFill>
                  <a:srgbClr val="701C7F"/>
                </a:solidFill>
              </a:rPr>
            </a:br>
            <a:r>
              <a:rPr b="1" lang="fi">
                <a:solidFill>
                  <a:srgbClr val="201D1E"/>
                </a:solidFill>
              </a:rPr>
              <a:t>Remember to also follow the ATS STEM principles. You do not have to acknowledge all the principles during each activity. However, you need to make sure that all boxes will be ticked during the two (or more) activities.</a:t>
            </a:r>
            <a:endParaRPr b="1">
              <a:solidFill>
                <a:srgbClr val="201D1E"/>
              </a:solidFill>
            </a:endParaRPr>
          </a:p>
          <a:p>
            <a:pPr indent="0" lvl="0" marL="0" rtl="0" algn="l">
              <a:spcBef>
                <a:spcPts val="0"/>
              </a:spcBef>
              <a:spcAft>
                <a:spcPts val="0"/>
              </a:spcAft>
              <a:buNone/>
            </a:pPr>
            <a:r>
              <a:t/>
            </a:r>
            <a:endParaRPr b="1"/>
          </a:p>
        </p:txBody>
      </p:sp>
      <p:graphicFrame>
        <p:nvGraphicFramePr>
          <p:cNvPr id="193" name="Google Shape;193;p31"/>
          <p:cNvGraphicFramePr/>
          <p:nvPr/>
        </p:nvGraphicFramePr>
        <p:xfrm>
          <a:off x="250125" y="2306800"/>
          <a:ext cx="3000000" cy="3000000"/>
        </p:xfrm>
        <a:graphic>
          <a:graphicData uri="http://schemas.openxmlformats.org/drawingml/2006/table">
            <a:tbl>
              <a:tblPr>
                <a:noFill/>
                <a:tableStyleId>{B5AB57D0-B0EF-4079-A07F-2622CC2B8F0C}</a:tableStyleId>
              </a:tblPr>
              <a:tblGrid>
                <a:gridCol w="1440625"/>
                <a:gridCol w="1440625"/>
                <a:gridCol w="1440625"/>
                <a:gridCol w="1440625"/>
                <a:gridCol w="1440625"/>
                <a:gridCol w="1440625"/>
              </a:tblGrid>
              <a:tr h="762000">
                <a:tc>
                  <a:txBody>
                    <a:bodyPr/>
                    <a:lstStyle/>
                    <a:p>
                      <a:pPr indent="0" lvl="0" marL="0" rtl="0" algn="ctr">
                        <a:spcBef>
                          <a:spcPts val="0"/>
                        </a:spcBef>
                        <a:spcAft>
                          <a:spcPts val="0"/>
                        </a:spcAft>
                        <a:buClr>
                          <a:schemeClr val="dk1"/>
                        </a:buClr>
                        <a:buSzPts val="1100"/>
                        <a:buFont typeface="Arial"/>
                        <a:buNone/>
                      </a:pPr>
                      <a:r>
                        <a:rPr b="1" lang="fi" sz="1200"/>
                        <a:t>Problem Solving Design and Approaches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Disciplinary and Interdisciplinary Knowledge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Engineering Design and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Appropriate Use and Application of Technology</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Real-world   </a:t>
                      </a:r>
                      <a:endParaRPr b="1" sz="1200"/>
                    </a:p>
                    <a:p>
                      <a:pPr indent="0" lvl="0" marL="0" rtl="0" algn="ctr">
                        <a:spcBef>
                          <a:spcPts val="0"/>
                        </a:spcBef>
                        <a:spcAft>
                          <a:spcPts val="0"/>
                        </a:spcAft>
                        <a:buClr>
                          <a:schemeClr val="dk1"/>
                        </a:buClr>
                        <a:buSzPts val="1100"/>
                        <a:buFont typeface="Arial"/>
                        <a:buNone/>
                      </a:pPr>
                      <a:r>
                        <a:rPr b="1" lang="fi" sz="1200"/>
                        <a:t>   Contexts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Appropriate Pedagogical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12"/>
          <p:cNvSpPr txBox="1"/>
          <p:nvPr/>
        </p:nvSpPr>
        <p:spPr>
          <a:xfrm>
            <a:off x="214200" y="1035750"/>
            <a:ext cx="8715600" cy="351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i">
                <a:solidFill>
                  <a:schemeClr val="dk1"/>
                </a:solidFill>
                <a:highlight>
                  <a:schemeClr val="lt1"/>
                </a:highlight>
              </a:rPr>
              <a:t>Teacher guides student groups to zen vote </a:t>
            </a:r>
            <a:endParaRPr>
              <a:solidFill>
                <a:schemeClr val="dk1"/>
              </a:solidFill>
              <a:highlight>
                <a:schemeClr val="lt1"/>
              </a:highlight>
            </a:endParaRPr>
          </a:p>
          <a:p>
            <a:pPr indent="0" lvl="0" marL="0" rtl="0" algn="l">
              <a:spcBef>
                <a:spcPts val="0"/>
              </a:spcBef>
              <a:spcAft>
                <a:spcPts val="0"/>
              </a:spcAft>
              <a:buNone/>
            </a:pPr>
            <a:br>
              <a:rPr lang="fi">
                <a:solidFill>
                  <a:schemeClr val="dk1"/>
                </a:solidFill>
                <a:highlight>
                  <a:schemeClr val="lt1"/>
                </a:highlight>
              </a:rPr>
            </a:br>
            <a:endParaRPr/>
          </a:p>
          <a:p>
            <a:pPr indent="-317500" lvl="0" marL="457200" rtl="0" algn="l">
              <a:spcBef>
                <a:spcPts val="0"/>
              </a:spcBef>
              <a:spcAft>
                <a:spcPts val="0"/>
              </a:spcAft>
              <a:buSzPts val="1400"/>
              <a:buChar char="●"/>
            </a:pPr>
            <a:r>
              <a:rPr lang="fi">
                <a:highlight>
                  <a:schemeClr val="lt1"/>
                </a:highlight>
              </a:rPr>
              <a:t>Student groups display all the</a:t>
            </a:r>
            <a:r>
              <a:rPr lang="fi">
                <a:solidFill>
                  <a:schemeClr val="dk1"/>
                </a:solidFill>
                <a:highlight>
                  <a:schemeClr val="lt1"/>
                </a:highlight>
              </a:rPr>
              <a:t> problems they have identified </a:t>
            </a:r>
            <a:r>
              <a:rPr lang="fi">
                <a:solidFill>
                  <a:schemeClr val="dk1"/>
                </a:solidFill>
                <a:highlight>
                  <a:schemeClr val="lt1"/>
                </a:highlight>
              </a:rPr>
              <a:t>(using eg </a:t>
            </a:r>
            <a:r>
              <a:rPr lang="fi">
                <a:highlight>
                  <a:schemeClr val="lt1"/>
                </a:highlight>
              </a:rPr>
              <a:t>white board).</a:t>
            </a:r>
            <a:br>
              <a:rPr lang="fi">
                <a:highlight>
                  <a:schemeClr val="lt1"/>
                </a:highlight>
              </a:rPr>
            </a:br>
            <a:endParaRPr>
              <a:highlight>
                <a:schemeClr val="lt1"/>
              </a:highlight>
            </a:endParaRPr>
          </a:p>
          <a:p>
            <a:pPr indent="-317500" lvl="0" marL="457200" rtl="0" algn="l">
              <a:spcBef>
                <a:spcPts val="0"/>
              </a:spcBef>
              <a:spcAft>
                <a:spcPts val="0"/>
              </a:spcAft>
              <a:buSzPts val="1400"/>
              <a:buChar char="●"/>
            </a:pPr>
            <a:r>
              <a:rPr lang="fi">
                <a:highlight>
                  <a:schemeClr val="lt1"/>
                </a:highlight>
              </a:rPr>
              <a:t>All group members have 3 votes. Every group member decides </a:t>
            </a:r>
            <a:r>
              <a:rPr b="1" lang="fi">
                <a:highlight>
                  <a:schemeClr val="lt1"/>
                </a:highlight>
              </a:rPr>
              <a:t>independently</a:t>
            </a:r>
            <a:r>
              <a:rPr lang="fi">
                <a:highlight>
                  <a:schemeClr val="lt1"/>
                </a:highlight>
              </a:rPr>
              <a:t> how to use the votes and marks the votes </a:t>
            </a:r>
            <a:r>
              <a:rPr b="1" lang="fi">
                <a:highlight>
                  <a:schemeClr val="lt1"/>
                </a:highlight>
              </a:rPr>
              <a:t>in silence</a:t>
            </a:r>
            <a:r>
              <a:rPr lang="fi">
                <a:highlight>
                  <a:schemeClr val="lt1"/>
                </a:highlight>
              </a:rPr>
              <a:t>. </a:t>
            </a:r>
            <a:endParaRPr>
              <a:highlight>
                <a:schemeClr val="lt1"/>
              </a:highlight>
            </a:endParaRPr>
          </a:p>
          <a:p>
            <a:pPr indent="0" lvl="0" marL="457200" rtl="0" algn="l">
              <a:spcBef>
                <a:spcPts val="0"/>
              </a:spcBef>
              <a:spcAft>
                <a:spcPts val="0"/>
              </a:spcAft>
              <a:buNone/>
            </a:pPr>
            <a:r>
              <a:t/>
            </a:r>
            <a:endParaRPr>
              <a:highlight>
                <a:schemeClr val="lt1"/>
              </a:highlight>
            </a:endParaRPr>
          </a:p>
          <a:p>
            <a:pPr indent="-317500" lvl="0" marL="457200" rtl="0" algn="l">
              <a:spcBef>
                <a:spcPts val="0"/>
              </a:spcBef>
              <a:spcAft>
                <a:spcPts val="0"/>
              </a:spcAft>
              <a:buSzPts val="1400"/>
              <a:buChar char="●"/>
            </a:pPr>
            <a:r>
              <a:rPr lang="fi">
                <a:solidFill>
                  <a:schemeClr val="dk1"/>
                </a:solidFill>
              </a:rPr>
              <a:t>Student groups use the result of voting to determine which problem they want to start developing solutions for. </a:t>
            </a:r>
            <a:br>
              <a:rPr lang="fi"/>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13"/>
          <p:cNvSpPr txBox="1"/>
          <p:nvPr/>
        </p:nvSpPr>
        <p:spPr>
          <a:xfrm>
            <a:off x="214200" y="1316700"/>
            <a:ext cx="8715600" cy="351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fi">
                <a:solidFill>
                  <a:schemeClr val="dk1"/>
                </a:solidFill>
                <a:highlight>
                  <a:schemeClr val="lt1"/>
                </a:highlight>
              </a:rPr>
              <a:t>Teacher guides student groups to </a:t>
            </a:r>
            <a:r>
              <a:rPr lang="fi">
                <a:solidFill>
                  <a:schemeClr val="dk1"/>
                </a:solidFill>
              </a:rPr>
              <a:t>build scale models of the environment where the identified problem is located. </a:t>
            </a:r>
            <a:br>
              <a:rPr lang="fi">
                <a:solidFill>
                  <a:schemeClr val="dk1"/>
                </a:solidFill>
              </a:rPr>
            </a:b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Eg A student group identifies their SDG 11 related problem as being an otherwise nice public park that is too noisy because of nearby traffic. Now, student will build a scale model of that park.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14"/>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1" name="Google Shape;1011;p114"/>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1012" name="Google Shape;1012;p114"/>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1013" name="Google Shape;1013;p114"/>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1014" name="Google Shape;1014;p114"/>
          <p:cNvSpPr/>
          <p:nvPr/>
        </p:nvSpPr>
        <p:spPr>
          <a:xfrm>
            <a:off x="6303488" y="3672970"/>
            <a:ext cx="1283210"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1015" name="Google Shape;1015;p114"/>
          <p:cNvSpPr/>
          <p:nvPr/>
        </p:nvSpPr>
        <p:spPr>
          <a:xfrm>
            <a:off x="7047665" y="1793973"/>
            <a:ext cx="1089035"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1016" name="Google Shape;1016;p114"/>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1017" name="Google Shape;1017;p114"/>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1018" name="Google Shape;1018;p114"/>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1019" name="Google Shape;1019;p114"/>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1020" name="Google Shape;1020;p114"/>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1021" name="Google Shape;1021;p114"/>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115"/>
          <p:cNvSpPr txBox="1"/>
          <p:nvPr/>
        </p:nvSpPr>
        <p:spPr>
          <a:xfrm>
            <a:off x="214200" y="497000"/>
            <a:ext cx="8715600" cy="4236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fi">
                <a:solidFill>
                  <a:schemeClr val="dk1"/>
                </a:solidFill>
              </a:rPr>
              <a:t>Teacher asks students to brainstorm preliminary solutions to the SDG goal 11 related problem.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Students are encouraged to collect data and information for inspiration: </a:t>
            </a:r>
            <a:endParaRPr>
              <a:solidFill>
                <a:schemeClr val="dk1"/>
              </a:solidFill>
            </a:endParaRPr>
          </a:p>
          <a:p>
            <a:pPr indent="0" lvl="0" marL="457200" rtl="0" algn="l">
              <a:lnSpc>
                <a:spcPct val="115000"/>
              </a:lnSpc>
              <a:spcBef>
                <a:spcPts val="0"/>
              </a:spcBef>
              <a:spcAft>
                <a:spcPts val="0"/>
              </a:spcAft>
              <a:buNone/>
            </a:pPr>
            <a:r>
              <a:rPr lang="fi">
                <a:solidFill>
                  <a:schemeClr val="dk1"/>
                </a:solidFill>
              </a:rPr>
              <a:t>How have other designers addressed similar problems?</a:t>
            </a:r>
            <a:br>
              <a:rPr lang="fi">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After having brainstormed three or more preliminary solutions, t</a:t>
            </a:r>
            <a:r>
              <a:rPr lang="fi">
                <a:solidFill>
                  <a:schemeClr val="dk1"/>
                </a:solidFill>
                <a:highlight>
                  <a:schemeClr val="lt1"/>
                </a:highlight>
              </a:rPr>
              <a:t>eacher guides student groups to p</a:t>
            </a:r>
            <a:r>
              <a:rPr lang="fi"/>
              <a:t>lace the solutions in the grid according to how easy / difficult t</a:t>
            </a:r>
            <a:r>
              <a:rPr lang="fi">
                <a:solidFill>
                  <a:schemeClr val="dk1"/>
                </a:solidFill>
              </a:rPr>
              <a:t>hey think the solution would be </a:t>
            </a:r>
            <a:r>
              <a:rPr lang="fi"/>
              <a:t>to implement, and how impactful the solution would be.</a:t>
            </a:r>
            <a:endParaRPr/>
          </a:p>
        </p:txBody>
      </p:sp>
      <p:pic>
        <p:nvPicPr>
          <p:cNvPr id="1027" name="Google Shape;1027;p115"/>
          <p:cNvPicPr preferRelativeResize="0"/>
          <p:nvPr/>
        </p:nvPicPr>
        <p:blipFill rotWithShape="1">
          <a:blip r:embed="rId3">
            <a:alphaModFix/>
          </a:blip>
          <a:srcRect b="5553" l="0" r="0" t="9397"/>
          <a:stretch/>
        </p:blipFill>
        <p:spPr>
          <a:xfrm>
            <a:off x="667423" y="2835575"/>
            <a:ext cx="4357201" cy="21027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116"/>
          <p:cNvSpPr/>
          <p:nvPr/>
        </p:nvSpPr>
        <p:spPr>
          <a:xfrm>
            <a:off x="790025" y="1426375"/>
            <a:ext cx="4602000" cy="31983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16"/>
          <p:cNvSpPr txBox="1"/>
          <p:nvPr/>
        </p:nvSpPr>
        <p:spPr>
          <a:xfrm>
            <a:off x="214200" y="497000"/>
            <a:ext cx="8715600" cy="726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fi">
                <a:solidFill>
                  <a:schemeClr val="dk1"/>
                </a:solidFill>
              </a:rPr>
              <a:t>Teacher provides each student group with a pre-prepared Google Slides template. </a:t>
            </a:r>
            <a:br>
              <a:rPr lang="fi">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On each slide there is the grid, and a place for the name of the solution.</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034" name="Google Shape;1034;p116"/>
          <p:cNvPicPr preferRelativeResize="0"/>
          <p:nvPr/>
        </p:nvPicPr>
        <p:blipFill rotWithShape="1">
          <a:blip r:embed="rId3">
            <a:alphaModFix/>
          </a:blip>
          <a:srcRect b="5553" l="0" r="0" t="9397"/>
          <a:stretch/>
        </p:blipFill>
        <p:spPr>
          <a:xfrm>
            <a:off x="1083037" y="2293738"/>
            <a:ext cx="4016117" cy="2069130"/>
          </a:xfrm>
          <a:prstGeom prst="rect">
            <a:avLst/>
          </a:prstGeom>
          <a:noFill/>
          <a:ln>
            <a:noFill/>
          </a:ln>
        </p:spPr>
      </p:pic>
      <p:sp>
        <p:nvSpPr>
          <p:cNvPr id="1035" name="Google Shape;1035;p116"/>
          <p:cNvSpPr txBox="1"/>
          <p:nvPr/>
        </p:nvSpPr>
        <p:spPr>
          <a:xfrm>
            <a:off x="790025" y="1426375"/>
            <a:ext cx="5120700" cy="6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a:t>SOLUTION NAME: </a:t>
            </a:r>
            <a:endParaRPr b="1"/>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17"/>
          <p:cNvSpPr txBox="1"/>
          <p:nvPr/>
        </p:nvSpPr>
        <p:spPr>
          <a:xfrm>
            <a:off x="214200" y="972450"/>
            <a:ext cx="8715600" cy="72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br>
              <a:rPr lang="fi">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Students can simultaneously express their thinking by marking their opinions on the grid. Student are also guided to give justifications to their markings. </a:t>
            </a:r>
            <a:br>
              <a:rPr lang="fi">
                <a:solidFill>
                  <a:schemeClr val="dk1"/>
                </a:solidFill>
              </a:rPr>
            </a:b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fi">
                <a:solidFill>
                  <a:schemeClr val="dk1"/>
                </a:solidFill>
              </a:rPr>
              <a:t>Teacher can see each student’s markings and their justifications from the Google Slides version history.</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After evaluating their preliminary solutions, t</a:t>
            </a:r>
            <a:r>
              <a:rPr lang="fi">
                <a:solidFill>
                  <a:schemeClr val="dk1"/>
                </a:solidFill>
              </a:rPr>
              <a:t>eacher guides student groups to determine which solution they want to develop further</a:t>
            </a:r>
            <a:r>
              <a:rPr lang="fi">
                <a:solidFill>
                  <a:schemeClr val="dk1"/>
                </a:solidFill>
              </a:rPr>
              <a:t>. </a:t>
            </a:r>
            <a:br>
              <a:rPr lang="fi">
                <a:solidFill>
                  <a:schemeClr val="dk1"/>
                </a:solidFill>
              </a:rPr>
            </a:b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18"/>
          <p:cNvSpPr txBox="1"/>
          <p:nvPr/>
        </p:nvSpPr>
        <p:spPr>
          <a:xfrm>
            <a:off x="183900" y="192150"/>
            <a:ext cx="8776200" cy="45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fi">
                <a:solidFill>
                  <a:schemeClr val="dk1"/>
                </a:solidFill>
              </a:rPr>
              <a:t>The chosen solutions will developed by using 3D modelling software. </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solidFill>
                  <a:schemeClr val="dk1"/>
                </a:solidFill>
              </a:rPr>
              <a:t>Simultaneously, the student groups can also utilize their scale models to trial different hand crafted  </a:t>
            </a:r>
            <a:br>
              <a:rPr lang="fi">
                <a:solidFill>
                  <a:schemeClr val="dk1"/>
                </a:solidFill>
              </a:rPr>
            </a:br>
            <a:r>
              <a:rPr lang="fi">
                <a:solidFill>
                  <a:schemeClr val="dk1"/>
                </a:solidFill>
              </a:rPr>
              <a:t>solutions: trialing eg different materials, shapes, sizes and construction methods. </a:t>
            </a:r>
            <a:br>
              <a:rPr lang="fi">
                <a:solidFill>
                  <a:schemeClr val="dk1"/>
                </a:solidFill>
              </a:rPr>
            </a:br>
            <a:r>
              <a:rPr lang="fi">
                <a:solidFill>
                  <a:schemeClr val="dk1"/>
                </a:solidFill>
              </a:rPr>
              <a:t> </a:t>
            </a:r>
            <a:endParaRPr>
              <a:solidFill>
                <a:schemeClr val="dk1"/>
              </a:solidFill>
            </a:endParaRPr>
          </a:p>
          <a:p>
            <a:pPr indent="-317500" lvl="0" marL="457200" rtl="0" algn="l">
              <a:spcBef>
                <a:spcPts val="0"/>
              </a:spcBef>
              <a:spcAft>
                <a:spcPts val="0"/>
              </a:spcAft>
              <a:buSzPts val="1400"/>
              <a:buChar char="●"/>
            </a:pPr>
            <a:r>
              <a:rPr lang="fi">
                <a:solidFill>
                  <a:schemeClr val="dk1"/>
                </a:solidFill>
              </a:rPr>
              <a:t>When the solutions are ready, they are 3D printed.</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Eg A student group identifies their SDG 11 related problem as being an otherwise nice public park that is too noisy because of nearby traffic. The students decide on a sound barrier wall as their best solution to the problem. </a:t>
            </a:r>
            <a:r>
              <a:rPr b="1" lang="fi">
                <a:solidFill>
                  <a:schemeClr val="dk1"/>
                </a:solidFill>
              </a:rPr>
              <a:t>Now</a:t>
            </a:r>
            <a:r>
              <a:rPr lang="fi">
                <a:solidFill>
                  <a:schemeClr val="dk1"/>
                </a:solidFill>
              </a:rPr>
              <a:t>, using 3D modelling software, the student group designs a specific sound barrier wall suitable for the purpose and for the space (height, length, shape, appearance, aesthetics, other potential uses, etc).</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highlight>
                  <a:schemeClr val="lt1"/>
                </a:highlight>
              </a:rPr>
              <a:t>Advice the students that the 3D printed </a:t>
            </a:r>
            <a:r>
              <a:rPr lang="fi">
                <a:solidFill>
                  <a:schemeClr val="dk1"/>
                </a:solidFill>
              </a:rPr>
              <a:t>solutions should match the scale of the previously produced scale models. </a:t>
            </a:r>
            <a:br>
              <a:rPr lang="fi">
                <a:solidFill>
                  <a:schemeClr val="dk1"/>
                </a:solidFill>
              </a:rPr>
            </a:br>
            <a:endParaRPr>
              <a:solidFill>
                <a:schemeClr val="dk1"/>
              </a:solidFill>
            </a:endParaRPr>
          </a:p>
          <a:p>
            <a:pPr indent="-317500" lvl="0" marL="457200" rtl="0" algn="l">
              <a:spcBef>
                <a:spcPts val="0"/>
              </a:spcBef>
              <a:spcAft>
                <a:spcPts val="0"/>
              </a:spcAft>
              <a:buClr>
                <a:schemeClr val="dk1"/>
              </a:buClr>
              <a:buSzPts val="1400"/>
              <a:buChar char="●"/>
            </a:pPr>
            <a:r>
              <a:rPr lang="fi">
                <a:solidFill>
                  <a:schemeClr val="dk1"/>
                </a:solidFill>
              </a:rPr>
              <a:t>Student groups can also paint or otherwise decorate the printed 3D models to fit their visions.</a:t>
            </a:r>
            <a:endParaRPr/>
          </a:p>
          <a:p>
            <a:pPr indent="0" lvl="0" marL="0" rtl="0" algn="l">
              <a:lnSpc>
                <a:spcPct val="115000"/>
              </a:lnSpc>
              <a:spcBef>
                <a:spcPts val="0"/>
              </a:spcBef>
              <a:spcAft>
                <a:spcPts val="0"/>
              </a:spcAft>
              <a:buNone/>
            </a:pPr>
            <a:r>
              <a:t/>
            </a:r>
            <a:endParaRPr>
              <a:highlight>
                <a:srgbClr val="FFFFFF"/>
              </a:highlight>
            </a:endParaRPr>
          </a:p>
          <a:p>
            <a:pPr indent="0" lvl="0" marL="0" rtl="0" algn="l">
              <a:lnSpc>
                <a:spcPct val="115000"/>
              </a:lnSpc>
              <a:spcBef>
                <a:spcPts val="0"/>
              </a:spcBef>
              <a:spcAft>
                <a:spcPts val="0"/>
              </a:spcAft>
              <a:buNone/>
            </a:pPr>
            <a:r>
              <a:rPr lang="fi">
                <a:highlight>
                  <a:srgbClr val="FFFFFF"/>
                </a:highlight>
              </a:rPr>
              <a:t> </a:t>
            </a:r>
            <a:endParaRPr>
              <a:highlight>
                <a:srgbClr val="FFFFFF"/>
              </a:highlight>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fi"/>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19"/>
          <p:cNvSpPr txBox="1"/>
          <p:nvPr/>
        </p:nvSpPr>
        <p:spPr>
          <a:xfrm>
            <a:off x="214200" y="559550"/>
            <a:ext cx="8776200" cy="43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Tips!</a:t>
            </a:r>
            <a:endParaRPr b="1" sz="1600">
              <a:solidFill>
                <a:srgbClr val="701C7F"/>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fi"/>
              <a:t>3D means three-dimensional, or having three dimensions. For example, a box is three-dimensional; </a:t>
            </a:r>
            <a:br>
              <a:rPr lang="fi"/>
            </a:br>
            <a:r>
              <a:rPr lang="fi"/>
              <a:t>it is solid, and not flat like a piece of paper. It has volume, a top and bottom, left and right sides, </a:t>
            </a:r>
            <a:br>
              <a:rPr lang="fi"/>
            </a:br>
            <a:r>
              <a:rPr lang="fi"/>
              <a:t>as well as a front and back. You can turn the box around to view it from another side.</a:t>
            </a:r>
            <a:br>
              <a:rPr lang="fi"/>
            </a:br>
            <a:endParaRPr/>
          </a:p>
          <a:p>
            <a:pPr indent="-317500" lvl="0" marL="457200" rtl="0" algn="l">
              <a:spcBef>
                <a:spcPts val="0"/>
              </a:spcBef>
              <a:spcAft>
                <a:spcPts val="0"/>
              </a:spcAft>
              <a:buSzPts val="1400"/>
              <a:buChar char="●"/>
            </a:pPr>
            <a:r>
              <a:rPr lang="fi"/>
              <a:t>3D printing means that solid objects are made from a </a:t>
            </a:r>
            <a:r>
              <a:rPr lang="fi">
                <a:solidFill>
                  <a:schemeClr val="dk1"/>
                </a:solidFill>
              </a:rPr>
              <a:t>computer </a:t>
            </a:r>
            <a:r>
              <a:rPr lang="fi"/>
              <a:t>model. 3D printing is done by building up the object layer by layer. 3D printing is usually done with a materials printer.</a:t>
            </a:r>
            <a:br>
              <a:rPr lang="fi"/>
            </a:br>
            <a:endParaRPr/>
          </a:p>
          <a:p>
            <a:pPr indent="-317500" lvl="0" marL="457200" rtl="0" algn="l">
              <a:spcBef>
                <a:spcPts val="0"/>
              </a:spcBef>
              <a:spcAft>
                <a:spcPts val="0"/>
              </a:spcAft>
              <a:buSzPts val="1400"/>
              <a:buChar char="●"/>
            </a:pPr>
            <a:r>
              <a:rPr lang="fi"/>
              <a:t>3D designing can be done with eg Tinkercad. Guide about signing up: </a:t>
            </a:r>
            <a:r>
              <a:rPr lang="fi" u="sng">
                <a:solidFill>
                  <a:schemeClr val="hlink"/>
                </a:solidFill>
                <a:hlinkClick r:id="rId3"/>
              </a:rPr>
              <a:t>https://tinkercad.zendesk.com/hc/en-us/articles/226566228-I-m-a-teacher-how-do-I-get-my-students-signed-up-and-approved-</a:t>
            </a:r>
            <a:br>
              <a:rPr lang="fi">
                <a:solidFill>
                  <a:schemeClr val="dk1"/>
                </a:solidFill>
              </a:rPr>
            </a:br>
            <a:endParaRPr>
              <a:solidFill>
                <a:schemeClr val="dk1"/>
              </a:solidFill>
            </a:endParaRPr>
          </a:p>
          <a:p>
            <a:pPr indent="-317500" lvl="0" marL="457200" rtl="0" algn="l">
              <a:spcBef>
                <a:spcPts val="0"/>
              </a:spcBef>
              <a:spcAft>
                <a:spcPts val="0"/>
              </a:spcAft>
              <a:buSzPts val="1400"/>
              <a:buChar char="●"/>
            </a:pPr>
            <a:r>
              <a:rPr lang="fi">
                <a:solidFill>
                  <a:schemeClr val="dk1"/>
                </a:solidFill>
              </a:rPr>
              <a:t>When the 3D designs are ready, they will be exported as STL files. Import the STL file into a slicing application that will generate the Gcode for your particular 3D printer. Eg Ultimaker 3D printers use software called CURA that is free to download. Transfer Gcode to the 3D printer.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highlight>
                <a:srgbClr val="FFFFFF"/>
              </a:highlight>
            </a:endParaRPr>
          </a:p>
          <a:p>
            <a:pPr indent="0" lvl="0" marL="0" rtl="0" algn="l">
              <a:lnSpc>
                <a:spcPct val="115000"/>
              </a:lnSpc>
              <a:spcBef>
                <a:spcPts val="0"/>
              </a:spcBef>
              <a:spcAft>
                <a:spcPts val="0"/>
              </a:spcAft>
              <a:buNone/>
            </a:pPr>
            <a:r>
              <a:rPr lang="fi">
                <a:highlight>
                  <a:srgbClr val="FFFFFF"/>
                </a:highlight>
              </a:rPr>
              <a:t> </a:t>
            </a:r>
            <a:endParaRPr>
              <a:highlight>
                <a:srgbClr val="FFFFFF"/>
              </a:highlight>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fi"/>
              <a: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20"/>
          <p:cNvSpPr/>
          <p:nvPr/>
        </p:nvSpPr>
        <p:spPr>
          <a:xfrm>
            <a:off x="3388649" y="623429"/>
            <a:ext cx="4198200" cy="3897900"/>
          </a:xfrm>
          <a:prstGeom prst="ellipse">
            <a:avLst/>
          </a:prstGeom>
          <a:noFill/>
          <a:ln cap="flat" cmpd="sng" w="38100">
            <a:solidFill>
              <a:srgbClr val="A64D7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6" name="Google Shape;1056;p120"/>
          <p:cNvPicPr preferRelativeResize="0"/>
          <p:nvPr/>
        </p:nvPicPr>
        <p:blipFill>
          <a:blip r:embed="rId3">
            <a:alphaModFix/>
          </a:blip>
          <a:stretch>
            <a:fillRect/>
          </a:stretch>
        </p:blipFill>
        <p:spPr>
          <a:xfrm rot="8076267">
            <a:off x="6862603" y="1036256"/>
            <a:ext cx="357623" cy="405843"/>
          </a:xfrm>
          <a:prstGeom prst="rect">
            <a:avLst/>
          </a:prstGeom>
          <a:noFill/>
          <a:ln>
            <a:noFill/>
          </a:ln>
        </p:spPr>
      </p:pic>
      <p:pic>
        <p:nvPicPr>
          <p:cNvPr id="1057" name="Google Shape;1057;p120"/>
          <p:cNvPicPr preferRelativeResize="0"/>
          <p:nvPr/>
        </p:nvPicPr>
        <p:blipFill>
          <a:blip r:embed="rId3">
            <a:alphaModFix/>
          </a:blip>
          <a:stretch>
            <a:fillRect/>
          </a:stretch>
        </p:blipFill>
        <p:spPr>
          <a:xfrm rot="-9731519">
            <a:off x="7361804" y="2789453"/>
            <a:ext cx="355597" cy="408129"/>
          </a:xfrm>
          <a:prstGeom prst="rect">
            <a:avLst/>
          </a:prstGeom>
          <a:noFill/>
          <a:ln>
            <a:noFill/>
          </a:ln>
        </p:spPr>
      </p:pic>
      <p:sp>
        <p:nvSpPr>
          <p:cNvPr id="1058" name="Google Shape;1058;p120"/>
          <p:cNvSpPr/>
          <p:nvPr/>
        </p:nvSpPr>
        <p:spPr>
          <a:xfrm>
            <a:off x="4563081" y="486650"/>
            <a:ext cx="1905042" cy="653795"/>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Defining </a:t>
            </a:r>
            <a:endParaRPr b="1" sz="1200">
              <a:solidFill>
                <a:srgbClr val="000000"/>
              </a:solidFill>
            </a:endParaRPr>
          </a:p>
          <a:p>
            <a:pPr indent="0" lvl="0" marL="0" rtl="0" algn="ctr">
              <a:spcBef>
                <a:spcPts val="0"/>
              </a:spcBef>
              <a:spcAft>
                <a:spcPts val="0"/>
              </a:spcAft>
              <a:buClr>
                <a:srgbClr val="000000"/>
              </a:buClr>
              <a:buSzPts val="1100"/>
              <a:buFont typeface="Arial"/>
              <a:buNone/>
            </a:pPr>
            <a:r>
              <a:rPr b="1" lang="fi" sz="1200">
                <a:solidFill>
                  <a:srgbClr val="000000"/>
                </a:solidFill>
              </a:rPr>
              <a:t>a real world problem related to SDG’s </a:t>
            </a:r>
            <a:endParaRPr b="1" sz="1200">
              <a:solidFill>
                <a:srgbClr val="000000"/>
              </a:solidFill>
            </a:endParaRPr>
          </a:p>
        </p:txBody>
      </p:sp>
      <p:sp>
        <p:nvSpPr>
          <p:cNvPr id="1059" name="Google Shape;1059;p120"/>
          <p:cNvSpPr/>
          <p:nvPr/>
        </p:nvSpPr>
        <p:spPr>
          <a:xfrm>
            <a:off x="6303488" y="3672970"/>
            <a:ext cx="1283210" cy="520090"/>
          </a:xfrm>
          <a:prstGeom prst="flowChartProcess">
            <a:avLst/>
          </a:prstGeom>
          <a:solidFill>
            <a:srgbClr val="FFFF00"/>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fi" sz="1200">
                <a:solidFill>
                  <a:srgbClr val="000000"/>
                </a:solidFill>
              </a:rPr>
              <a:t>Trialing solution(s)</a:t>
            </a:r>
            <a:endParaRPr sz="1200"/>
          </a:p>
        </p:txBody>
      </p:sp>
      <p:sp>
        <p:nvSpPr>
          <p:cNvPr id="1060" name="Google Shape;1060;p120"/>
          <p:cNvSpPr/>
          <p:nvPr/>
        </p:nvSpPr>
        <p:spPr>
          <a:xfrm>
            <a:off x="7047665" y="1793973"/>
            <a:ext cx="1089035"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Finding solution(s)</a:t>
            </a:r>
            <a:endParaRPr b="1" sz="1200">
              <a:solidFill>
                <a:srgbClr val="000000"/>
              </a:solidFill>
            </a:endParaRPr>
          </a:p>
        </p:txBody>
      </p:sp>
      <p:sp>
        <p:nvSpPr>
          <p:cNvPr id="1061" name="Google Shape;1061;p120"/>
          <p:cNvSpPr/>
          <p:nvPr/>
        </p:nvSpPr>
        <p:spPr>
          <a:xfrm>
            <a:off x="3535279" y="3672970"/>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solidFill>
                  <a:srgbClr val="000000"/>
                </a:solidFill>
              </a:rPr>
              <a:t>Assessing solution(s)</a:t>
            </a:r>
            <a:endParaRPr sz="1200"/>
          </a:p>
        </p:txBody>
      </p:sp>
      <p:pic>
        <p:nvPicPr>
          <p:cNvPr id="1062" name="Google Shape;1062;p120"/>
          <p:cNvPicPr preferRelativeResize="0"/>
          <p:nvPr/>
        </p:nvPicPr>
        <p:blipFill>
          <a:blip r:embed="rId3">
            <a:alphaModFix/>
          </a:blip>
          <a:stretch>
            <a:fillRect/>
          </a:stretch>
        </p:blipFill>
        <p:spPr>
          <a:xfrm rot="-5400000">
            <a:off x="5359212" y="4326441"/>
            <a:ext cx="360083" cy="403034"/>
          </a:xfrm>
          <a:prstGeom prst="rect">
            <a:avLst/>
          </a:prstGeom>
          <a:noFill/>
          <a:ln>
            <a:noFill/>
          </a:ln>
        </p:spPr>
      </p:pic>
      <p:sp>
        <p:nvSpPr>
          <p:cNvPr id="1063" name="Google Shape;1063;p120"/>
          <p:cNvSpPr/>
          <p:nvPr/>
        </p:nvSpPr>
        <p:spPr>
          <a:xfrm>
            <a:off x="3048025" y="1793973"/>
            <a:ext cx="1178353" cy="520090"/>
          </a:xfrm>
          <a:prstGeom prst="flowChartProcess">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i" sz="1200"/>
              <a:t>Discu</a:t>
            </a:r>
            <a:r>
              <a:rPr b="1" lang="fi" sz="1200">
                <a:solidFill>
                  <a:srgbClr val="000000"/>
                </a:solidFill>
              </a:rPr>
              <a:t>ssing solution(s)</a:t>
            </a:r>
            <a:endParaRPr sz="1200"/>
          </a:p>
        </p:txBody>
      </p:sp>
      <p:pic>
        <p:nvPicPr>
          <p:cNvPr id="1064" name="Google Shape;1064;p120"/>
          <p:cNvPicPr preferRelativeResize="0"/>
          <p:nvPr/>
        </p:nvPicPr>
        <p:blipFill>
          <a:blip r:embed="rId3">
            <a:alphaModFix/>
          </a:blip>
          <a:stretch>
            <a:fillRect/>
          </a:stretch>
        </p:blipFill>
        <p:spPr>
          <a:xfrm rot="-674419">
            <a:off x="3233354" y="2784097"/>
            <a:ext cx="370792" cy="418858"/>
          </a:xfrm>
          <a:prstGeom prst="rect">
            <a:avLst/>
          </a:prstGeom>
          <a:noFill/>
          <a:ln>
            <a:noFill/>
          </a:ln>
        </p:spPr>
      </p:pic>
      <p:pic>
        <p:nvPicPr>
          <p:cNvPr id="1065" name="Google Shape;1065;p120"/>
          <p:cNvPicPr preferRelativeResize="0"/>
          <p:nvPr/>
        </p:nvPicPr>
        <p:blipFill>
          <a:blip r:embed="rId3">
            <a:alphaModFix/>
          </a:blip>
          <a:stretch>
            <a:fillRect/>
          </a:stretch>
        </p:blipFill>
        <p:spPr>
          <a:xfrm rot="2723744">
            <a:off x="3810987" y="1036255"/>
            <a:ext cx="357622" cy="405846"/>
          </a:xfrm>
          <a:prstGeom prst="rect">
            <a:avLst/>
          </a:prstGeom>
          <a:noFill/>
          <a:ln>
            <a:noFill/>
          </a:ln>
        </p:spPr>
      </p:pic>
      <p:sp>
        <p:nvSpPr>
          <p:cNvPr id="1066" name="Google Shape;1066;p120"/>
          <p:cNvSpPr txBox="1"/>
          <p:nvPr/>
        </p:nvSpPr>
        <p:spPr>
          <a:xfrm>
            <a:off x="222075" y="482775"/>
            <a:ext cx="43410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STEM activity 2</a:t>
            </a:r>
            <a:br>
              <a:rPr b="1" lang="fi" sz="1200">
                <a:solidFill>
                  <a:srgbClr val="000000"/>
                </a:solidFill>
              </a:rPr>
            </a:br>
            <a:br>
              <a:rPr b="1" lang="fi" sz="1200">
                <a:solidFill>
                  <a:srgbClr val="000000"/>
                </a:solidFill>
              </a:rPr>
            </a:br>
            <a:endParaRPr b="1" sz="1200">
              <a:solidFill>
                <a:srgbClr val="00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21"/>
          <p:cNvSpPr txBox="1"/>
          <p:nvPr/>
        </p:nvSpPr>
        <p:spPr>
          <a:xfrm>
            <a:off x="214200" y="878300"/>
            <a:ext cx="8715600" cy="351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i"/>
              <a:t>Teacher guides student groups to place their 3D printed solutions on their scale models.</a:t>
            </a:r>
            <a:br>
              <a:rPr lang="fi"/>
            </a:br>
            <a:br>
              <a:rPr lang="fi"/>
            </a:br>
            <a:endParaRPr/>
          </a:p>
          <a:p>
            <a:pPr indent="-317500" lvl="0" marL="457200" rtl="0" algn="l">
              <a:spcBef>
                <a:spcPts val="0"/>
              </a:spcBef>
              <a:spcAft>
                <a:spcPts val="0"/>
              </a:spcAft>
              <a:buSzPts val="1400"/>
              <a:buChar char="●"/>
            </a:pPr>
            <a:r>
              <a:rPr lang="fi"/>
              <a:t>If the solution does not match with the size of the scale model, students are advised to adjust the scale of the  solution and reprint.</a:t>
            </a:r>
            <a:endParaRPr/>
          </a:p>
          <a:p>
            <a:pPr indent="0" lvl="0" marL="457200" rtl="0" algn="l">
              <a:spcBef>
                <a:spcPts val="0"/>
              </a:spcBef>
              <a:spcAft>
                <a:spcPts val="0"/>
              </a:spcAft>
              <a:buNone/>
            </a:pPr>
            <a:br>
              <a:rPr lang="fi"/>
            </a:br>
            <a:endParaRPr/>
          </a:p>
          <a:p>
            <a:pPr indent="-317500" lvl="0" marL="457200" rtl="0" algn="l">
              <a:spcBef>
                <a:spcPts val="0"/>
              </a:spcBef>
              <a:spcAft>
                <a:spcPts val="0"/>
              </a:spcAft>
              <a:buSzPts val="1400"/>
              <a:buChar char="●"/>
            </a:pPr>
            <a:r>
              <a:rPr lang="fi"/>
              <a:t>Students are advised to trial their solution: </a:t>
            </a:r>
            <a:br>
              <a:rPr lang="fi"/>
            </a:br>
            <a:br>
              <a:rPr lang="fi"/>
            </a:br>
            <a:r>
              <a:rPr lang="fi"/>
              <a:t>Eg A </a:t>
            </a:r>
            <a:r>
              <a:rPr lang="fi">
                <a:solidFill>
                  <a:schemeClr val="dk1"/>
                </a:solidFill>
              </a:rPr>
              <a:t>student group identifies their SDG 11 related problem as being an otherwise nice public park that is at times dangerously sunny for small kids to be playing in. The students decide on a sun shade system as their best solution to the problem. Using 3D modelling software, the student group designs a specific sun shade system suitable for the purpose and for the space (height, length, shape, appearance, aesthetics, other potential uses, etc).</a:t>
            </a:r>
            <a:r>
              <a:rPr lang="fi"/>
              <a:t> </a:t>
            </a:r>
            <a:r>
              <a:rPr b="1" lang="fi"/>
              <a:t>Now</a:t>
            </a:r>
            <a:r>
              <a:rPr lang="fi"/>
              <a:t>, students trial with flashlight how their sun shade system protects the park when the sun shines from different angles during the day. </a:t>
            </a:r>
            <a:endParaRPr/>
          </a:p>
          <a:p>
            <a:pPr indent="0" lvl="0" marL="0" rtl="0" algn="l">
              <a:spcBef>
                <a:spcPts val="0"/>
              </a:spcBef>
              <a:spcAft>
                <a:spcPts val="0"/>
              </a:spcAft>
              <a:buNone/>
            </a:pPr>
            <a:br>
              <a:rPr lang="fi"/>
            </a:b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B9AC08F2F78D49A5E79231079B6298" ma:contentTypeVersion="11" ma:contentTypeDescription="Luo uusi asiakirja." ma:contentTypeScope="" ma:versionID="5f211467d106ed571e5be884f9149e00">
  <xsd:schema xmlns:xsd="http://www.w3.org/2001/XMLSchema" xmlns:xs="http://www.w3.org/2001/XMLSchema" xmlns:p="http://schemas.microsoft.com/office/2006/metadata/properties" xmlns:ns2="c50a5b95-4d72-453a-9ac9-d6526f9ad4b8" xmlns:ns3="d17a9abb-7ba8-493f-9fd4-bb158c57d8c9" targetNamespace="http://schemas.microsoft.com/office/2006/metadata/properties" ma:root="true" ma:fieldsID="35c0ee8a2263d0af2c58b6a6d652612b" ns2:_="" ns3:_="">
    <xsd:import namespace="c50a5b95-4d72-453a-9ac9-d6526f9ad4b8"/>
    <xsd:import namespace="d17a9abb-7ba8-493f-9fd4-bb158c57d8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a5b95-4d72-453a-9ac9-d6526f9ad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7a9abb-7ba8-493f-9fd4-bb158c57d8c9"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4F056F-1CDF-48FB-899C-791230F0B7FE}"/>
</file>

<file path=customXml/itemProps2.xml><?xml version="1.0" encoding="utf-8"?>
<ds:datastoreItem xmlns:ds="http://schemas.openxmlformats.org/officeDocument/2006/customXml" ds:itemID="{82A43177-8292-41C5-9BA7-D65B972C152A}"/>
</file>

<file path=customXml/itemProps3.xml><?xml version="1.0" encoding="utf-8"?>
<ds:datastoreItem xmlns:ds="http://schemas.openxmlformats.org/officeDocument/2006/customXml" ds:itemID="{B438DE92-FA30-4B9B-AF65-BEF573C70A9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0x0101003FB9AC08F2F78D49A5E79231079B6298</vt:lpwstr>
  </property>
</Properties>
</file>