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Caveat"/>
      <p:regular r:id="rId14"/>
      <p:bold r:id="rId15"/>
    </p:embeddedFont>
    <p:embeddedFont>
      <p:font typeface="Alfa Slab One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63C8029-F2C5-4B7D-84FA-66A8D221631D}">
  <a:tblStyle styleId="{E63C8029-F2C5-4B7D-84FA-66A8D22163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8" Type="http://schemas.openxmlformats.org/officeDocument/2006/relationships/slide" Target="slides/slide2.xml"/><Relationship Id="rId18" Type="http://schemas.openxmlformats.org/officeDocument/2006/relationships/customXml" Target="../customXml/item2.xml"/><Relationship Id="rId3" Type="http://schemas.openxmlformats.org/officeDocument/2006/relationships/presProps" Target="presProps.xml"/><Relationship Id="rId12" Type="http://schemas.openxmlformats.org/officeDocument/2006/relationships/slide" Target="slides/slide6.xml"/><Relationship Id="rId7" Type="http://schemas.openxmlformats.org/officeDocument/2006/relationships/slide" Target="slides/slide1.xml"/><Relationship Id="rId17" Type="http://schemas.openxmlformats.org/officeDocument/2006/relationships/customXml" Target="../customXml/item1.xml"/><Relationship Id="rId2" Type="http://schemas.openxmlformats.org/officeDocument/2006/relationships/viewProps" Target="viewProps.xml"/><Relationship Id="rId16" Type="http://schemas.openxmlformats.org/officeDocument/2006/relationships/font" Target="fonts/AlfaSlabOne-regular.fntdata"/><Relationship Id="rId11" Type="http://schemas.openxmlformats.org/officeDocument/2006/relationships/slide" Target="slides/slide5.xml"/><Relationship Id="rId1" Type="http://schemas.openxmlformats.org/officeDocument/2006/relationships/theme" Target="theme/theme1.xml"/><Relationship Id="rId6" Type="http://schemas.openxmlformats.org/officeDocument/2006/relationships/notesMaster" Target="notesMasters/notesMaster1.xml"/><Relationship Id="rId15" Type="http://schemas.openxmlformats.org/officeDocument/2006/relationships/font" Target="fonts/Caveat-bold.fntdata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9" Type="http://schemas.openxmlformats.org/officeDocument/2006/relationships/customXml" Target="../customXml/item3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font" Target="fonts/Cave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33bd5dfa3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33bd5dfa3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6f2cc2125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6f2cc2125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955e3b134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955e3b134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55e3b134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55e3b134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55e3b134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55e3b13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6f2cc2125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6f2cc212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33bd5dfa3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33bd5dfa3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171213" y="1286863"/>
            <a:ext cx="2290200" cy="5091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34613" y="1286875"/>
            <a:ext cx="2290200" cy="5091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593450" y="4057575"/>
            <a:ext cx="2290200" cy="5091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564575" y="3238636"/>
            <a:ext cx="2290200" cy="723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8" name="Google Shape;58;p13"/>
          <p:cNvCxnSpPr/>
          <p:nvPr/>
        </p:nvCxnSpPr>
        <p:spPr>
          <a:xfrm flipH="1">
            <a:off x="1726100" y="1801825"/>
            <a:ext cx="9600" cy="492000"/>
          </a:xfrm>
          <a:prstGeom prst="straightConnector1">
            <a:avLst/>
          </a:prstGeom>
          <a:noFill/>
          <a:ln cap="flat" cmpd="sng" w="28575">
            <a:solidFill>
              <a:srgbClr val="701C7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9" name="Google Shape;59;p13"/>
          <p:cNvSpPr txBox="1"/>
          <p:nvPr/>
        </p:nvSpPr>
        <p:spPr>
          <a:xfrm>
            <a:off x="581525" y="1271375"/>
            <a:ext cx="22563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/>
              <a:t>Transversal STEM competencies</a:t>
            </a:r>
            <a:endParaRPr b="1" sz="1200"/>
          </a:p>
        </p:txBody>
      </p:sp>
      <p:sp>
        <p:nvSpPr>
          <p:cNvPr id="60" name="Google Shape;60;p13"/>
          <p:cNvSpPr txBox="1"/>
          <p:nvPr/>
        </p:nvSpPr>
        <p:spPr>
          <a:xfrm>
            <a:off x="618063" y="3221870"/>
            <a:ext cx="2256300" cy="4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/>
              <a:t>Defining formative assessment strategies and digitals tools</a:t>
            </a:r>
            <a:endParaRPr b="1" sz="1200"/>
          </a:p>
        </p:txBody>
      </p:sp>
      <p:cxnSp>
        <p:nvCxnSpPr>
          <p:cNvPr id="61" name="Google Shape;61;p13"/>
          <p:cNvCxnSpPr/>
          <p:nvPr/>
        </p:nvCxnSpPr>
        <p:spPr>
          <a:xfrm flipH="1" rot="10800000">
            <a:off x="1737188" y="2800013"/>
            <a:ext cx="2700" cy="438600"/>
          </a:xfrm>
          <a:prstGeom prst="straightConnector1">
            <a:avLst/>
          </a:prstGeom>
          <a:noFill/>
          <a:ln cap="flat" cmpd="sng" w="28575">
            <a:solidFill>
              <a:srgbClr val="701C7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2" name="Google Shape;62;p13"/>
          <p:cNvSpPr txBox="1"/>
          <p:nvPr/>
        </p:nvSpPr>
        <p:spPr>
          <a:xfrm>
            <a:off x="534625" y="274163"/>
            <a:ext cx="22902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i" sz="1200">
                <a:solidFill>
                  <a:srgbClr val="701C7F"/>
                </a:solidFill>
              </a:rPr>
              <a:t>Defining learning intentions</a:t>
            </a:r>
            <a:br>
              <a:rPr b="1" i="1" lang="fi" sz="1200">
                <a:solidFill>
                  <a:srgbClr val="701C7F"/>
                </a:solidFill>
              </a:rPr>
            </a:br>
            <a:endParaRPr b="1" i="1" sz="1200">
              <a:solidFill>
                <a:srgbClr val="701C7F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62975" y="740925"/>
            <a:ext cx="16335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/>
              <a:t>     Subjects / topics</a:t>
            </a:r>
            <a:endParaRPr b="1" sz="1200"/>
          </a:p>
        </p:txBody>
      </p:sp>
      <p:sp>
        <p:nvSpPr>
          <p:cNvPr id="64" name="Google Shape;64;p13"/>
          <p:cNvSpPr/>
          <p:nvPr/>
        </p:nvSpPr>
        <p:spPr>
          <a:xfrm>
            <a:off x="601113" y="2293763"/>
            <a:ext cx="2290200" cy="5091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722513" y="2363640"/>
            <a:ext cx="22563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i" sz="1200">
                <a:solidFill>
                  <a:srgbClr val="701C7F"/>
                </a:solidFill>
              </a:rPr>
              <a:t>STEM ACTIVITY 1 </a:t>
            </a:r>
            <a:endParaRPr b="1" sz="1200">
              <a:solidFill>
                <a:srgbClr val="701C7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18063" y="4063608"/>
            <a:ext cx="2256300" cy="4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/>
              <a:t>Defining </a:t>
            </a:r>
            <a:br>
              <a:rPr b="1" lang="fi" sz="1200"/>
            </a:br>
            <a:r>
              <a:rPr b="1" lang="fi" sz="1200"/>
              <a:t>success criteria</a:t>
            </a:r>
            <a:endParaRPr b="1" sz="1200"/>
          </a:p>
        </p:txBody>
      </p:sp>
      <p:sp>
        <p:nvSpPr>
          <p:cNvPr id="67" name="Google Shape;67;p13"/>
          <p:cNvSpPr/>
          <p:nvPr/>
        </p:nvSpPr>
        <p:spPr>
          <a:xfrm>
            <a:off x="534613" y="669675"/>
            <a:ext cx="2290200" cy="5091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8" name="Google Shape;68;p13"/>
          <p:cNvCxnSpPr/>
          <p:nvPr/>
        </p:nvCxnSpPr>
        <p:spPr>
          <a:xfrm flipH="1">
            <a:off x="7362700" y="1801825"/>
            <a:ext cx="9600" cy="492000"/>
          </a:xfrm>
          <a:prstGeom prst="straightConnector1">
            <a:avLst/>
          </a:prstGeom>
          <a:noFill/>
          <a:ln cap="flat" cmpd="sng" w="28575">
            <a:solidFill>
              <a:srgbClr val="701C7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9" name="Google Shape;69;p13"/>
          <p:cNvSpPr txBox="1"/>
          <p:nvPr/>
        </p:nvSpPr>
        <p:spPr>
          <a:xfrm>
            <a:off x="6130425" y="1271000"/>
            <a:ext cx="23718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/>
              <a:t>Transversal competencies (same as in STEM activity 1)</a:t>
            </a:r>
            <a:endParaRPr b="1" sz="1200"/>
          </a:p>
        </p:txBody>
      </p:sp>
      <p:cxnSp>
        <p:nvCxnSpPr>
          <p:cNvPr id="70" name="Google Shape;70;p13"/>
          <p:cNvCxnSpPr/>
          <p:nvPr/>
        </p:nvCxnSpPr>
        <p:spPr>
          <a:xfrm flipH="1" rot="10800000">
            <a:off x="7373788" y="2800013"/>
            <a:ext cx="2700" cy="438600"/>
          </a:xfrm>
          <a:prstGeom prst="straightConnector1">
            <a:avLst/>
          </a:prstGeom>
          <a:noFill/>
          <a:ln cap="flat" cmpd="sng" w="28575">
            <a:solidFill>
              <a:srgbClr val="701C7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1" name="Google Shape;71;p13"/>
          <p:cNvSpPr txBox="1"/>
          <p:nvPr/>
        </p:nvSpPr>
        <p:spPr>
          <a:xfrm>
            <a:off x="6171225" y="274163"/>
            <a:ext cx="22902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i" sz="1200">
                <a:solidFill>
                  <a:srgbClr val="701C7F"/>
                </a:solidFill>
              </a:rPr>
              <a:t>Defining learning intentions</a:t>
            </a:r>
            <a:br>
              <a:rPr b="1" i="1" lang="fi" sz="1200">
                <a:solidFill>
                  <a:srgbClr val="701C7F"/>
                </a:solidFill>
              </a:rPr>
            </a:br>
            <a:endParaRPr b="1" i="1" sz="1200">
              <a:solidFill>
                <a:srgbClr val="701C7F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499575" y="740925"/>
            <a:ext cx="16335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/>
              <a:t>     Subjects / topics</a:t>
            </a:r>
            <a:endParaRPr b="1" sz="1200"/>
          </a:p>
        </p:txBody>
      </p:sp>
      <p:sp>
        <p:nvSpPr>
          <p:cNvPr id="73" name="Google Shape;73;p13"/>
          <p:cNvSpPr/>
          <p:nvPr/>
        </p:nvSpPr>
        <p:spPr>
          <a:xfrm>
            <a:off x="6237713" y="2293763"/>
            <a:ext cx="2290200" cy="5091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6353063" y="2363640"/>
            <a:ext cx="22563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>
                <a:solidFill>
                  <a:srgbClr val="701C7F"/>
                </a:solidFill>
              </a:rPr>
              <a:t>STEM ACTIVITY 2 </a:t>
            </a:r>
            <a:endParaRPr b="1" sz="1200">
              <a:solidFill>
                <a:srgbClr val="701C7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6171213" y="669675"/>
            <a:ext cx="2290200" cy="5091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3747775" y="2365000"/>
            <a:ext cx="16335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>
                <a:solidFill>
                  <a:srgbClr val="701C7F"/>
                </a:solidFill>
              </a:rPr>
              <a:t>REFLECTION</a:t>
            </a:r>
            <a:endParaRPr b="1" sz="1200">
              <a:solidFill>
                <a:srgbClr val="701C7F"/>
              </a:solidFill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3419413" y="2293750"/>
            <a:ext cx="2290200" cy="5091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212600" y="3238761"/>
            <a:ext cx="2290200" cy="723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 txBox="1"/>
          <p:nvPr/>
        </p:nvSpPr>
        <p:spPr>
          <a:xfrm>
            <a:off x="6266088" y="3221995"/>
            <a:ext cx="2256300" cy="4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/>
              <a:t>Defining formative assessment strategies and digitals tools</a:t>
            </a:r>
            <a:endParaRPr b="1" sz="1200"/>
          </a:p>
        </p:txBody>
      </p:sp>
      <p:sp>
        <p:nvSpPr>
          <p:cNvPr id="80" name="Google Shape;80;p13"/>
          <p:cNvSpPr txBox="1"/>
          <p:nvPr/>
        </p:nvSpPr>
        <p:spPr>
          <a:xfrm>
            <a:off x="586200" y="4581688"/>
            <a:ext cx="22902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i" sz="1200">
                <a:solidFill>
                  <a:srgbClr val="701C7F"/>
                </a:solidFill>
              </a:rPr>
              <a:t>Designing assessment </a:t>
            </a:r>
            <a:endParaRPr b="1" i="1" sz="1200">
              <a:solidFill>
                <a:srgbClr val="701C7F"/>
              </a:solidFill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6252775" y="4057825"/>
            <a:ext cx="2290200" cy="5091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6277388" y="4063858"/>
            <a:ext cx="2256300" cy="4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/>
              <a:t>Defining </a:t>
            </a:r>
            <a:br>
              <a:rPr b="1" lang="fi" sz="1200"/>
            </a:br>
            <a:r>
              <a:rPr b="1" lang="fi" sz="1200"/>
              <a:t>success criteria</a:t>
            </a:r>
            <a:endParaRPr b="1" sz="1200"/>
          </a:p>
        </p:txBody>
      </p:sp>
      <p:sp>
        <p:nvSpPr>
          <p:cNvPr id="83" name="Google Shape;83;p13"/>
          <p:cNvSpPr txBox="1"/>
          <p:nvPr/>
        </p:nvSpPr>
        <p:spPr>
          <a:xfrm>
            <a:off x="6245525" y="4581938"/>
            <a:ext cx="22902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i" sz="1200">
                <a:solidFill>
                  <a:srgbClr val="701C7F"/>
                </a:solidFill>
              </a:rPr>
              <a:t>Designing assessment </a:t>
            </a:r>
            <a:endParaRPr b="1" i="1" sz="1200">
              <a:solidFill>
                <a:srgbClr val="701C7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/>
        </p:nvSpPr>
        <p:spPr>
          <a:xfrm>
            <a:off x="325800" y="335750"/>
            <a:ext cx="8492400" cy="43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600">
                <a:solidFill>
                  <a:srgbClr val="701C7F"/>
                </a:solidFill>
              </a:rPr>
              <a:t>Starting point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fi" sz="1200"/>
            </a:br>
            <a:endParaRPr b="1"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fi">
                <a:solidFill>
                  <a:schemeClr val="dk1"/>
                </a:solidFill>
              </a:rPr>
              <a:t>Duration of lessons </a:t>
            </a:r>
            <a:br>
              <a:rPr b="1" lang="fi">
                <a:solidFill>
                  <a:schemeClr val="dk1"/>
                </a:solidFill>
              </a:rPr>
            </a:br>
            <a:br>
              <a:rPr b="1" lang="fi">
                <a:solidFill>
                  <a:schemeClr val="dk1"/>
                </a:solidFill>
              </a:rPr>
            </a:br>
            <a:endParaRPr b="1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fi">
                <a:solidFill>
                  <a:schemeClr val="dk1"/>
                </a:solidFill>
              </a:rPr>
              <a:t>Number and year level of students </a:t>
            </a:r>
            <a:br>
              <a:rPr b="1" lang="fi">
                <a:solidFill>
                  <a:schemeClr val="dk1"/>
                </a:solidFill>
              </a:rPr>
            </a:br>
            <a:br>
              <a:rPr b="1" lang="fi">
                <a:solidFill>
                  <a:schemeClr val="dk1"/>
                </a:solidFill>
              </a:rPr>
            </a:br>
            <a:endParaRPr b="1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b="1" lang="fi">
                <a:solidFill>
                  <a:schemeClr val="dk1"/>
                </a:solidFill>
              </a:rPr>
              <a:t>Teacher(´s) responsible</a:t>
            </a:r>
            <a:br>
              <a:rPr b="1" lang="fi">
                <a:solidFill>
                  <a:schemeClr val="dk1"/>
                </a:solidFill>
              </a:rPr>
            </a:br>
            <a:br>
              <a:rPr lang="fi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b="1" lang="fi">
                <a:solidFill>
                  <a:schemeClr val="dk1"/>
                </a:solidFill>
              </a:rPr>
              <a:t>Subjects / topics involved</a:t>
            </a:r>
            <a:br>
              <a:rPr b="1" lang="fi">
                <a:solidFill>
                  <a:schemeClr val="dk1"/>
                </a:solidFill>
              </a:rPr>
            </a:br>
            <a:br>
              <a:rPr lang="fi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fi">
                <a:solidFill>
                  <a:schemeClr val="dk1"/>
                </a:solidFill>
              </a:rPr>
              <a:t>Total amount of lessons during the implementation</a:t>
            </a:r>
            <a:br>
              <a:rPr b="1" lang="fi">
                <a:solidFill>
                  <a:schemeClr val="dk1"/>
                </a:solidFill>
              </a:rPr>
            </a:br>
            <a:br>
              <a:rPr lang="fi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fi">
                <a:solidFill>
                  <a:schemeClr val="dk1"/>
                </a:solidFill>
              </a:rPr>
              <a:t>Artefacts produced during the implementation</a:t>
            </a:r>
            <a:br>
              <a:rPr lang="fi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fi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/>
        </p:nvSpPr>
        <p:spPr>
          <a:xfrm>
            <a:off x="325800" y="335750"/>
            <a:ext cx="8492400" cy="43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600">
                <a:solidFill>
                  <a:srgbClr val="701C7F"/>
                </a:solidFill>
              </a:rPr>
              <a:t>Starting point (example)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fi" sz="1200"/>
            </a:br>
            <a:endParaRPr b="1"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fi">
                <a:solidFill>
                  <a:schemeClr val="dk1"/>
                </a:solidFill>
              </a:rPr>
              <a:t>Duration of lessons </a:t>
            </a:r>
            <a:br>
              <a:rPr b="1" lang="fi">
                <a:solidFill>
                  <a:schemeClr val="dk1"/>
                </a:solidFill>
              </a:rPr>
            </a:br>
            <a:r>
              <a:rPr lang="fi" sz="16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45 min</a:t>
            </a:r>
            <a:br>
              <a:rPr b="1" lang="fi">
                <a:solidFill>
                  <a:schemeClr val="dk1"/>
                </a:solidFill>
              </a:rPr>
            </a:br>
            <a:endParaRPr b="1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fi">
                <a:solidFill>
                  <a:schemeClr val="dk1"/>
                </a:solidFill>
              </a:rPr>
              <a:t>Number and year level of students </a:t>
            </a:r>
            <a:br>
              <a:rPr b="1" lang="fi">
                <a:solidFill>
                  <a:schemeClr val="dk1"/>
                </a:solidFill>
              </a:rPr>
            </a:br>
            <a:r>
              <a:rPr lang="fi" sz="16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30 students of year 7</a:t>
            </a:r>
            <a:br>
              <a:rPr b="1" lang="fi">
                <a:solidFill>
                  <a:schemeClr val="dk1"/>
                </a:solidFill>
              </a:rPr>
            </a:br>
            <a:endParaRPr b="1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b="1" lang="fi">
                <a:solidFill>
                  <a:schemeClr val="dk1"/>
                </a:solidFill>
              </a:rPr>
              <a:t>Teacher(´s) responsible</a:t>
            </a:r>
            <a:br>
              <a:rPr b="1" lang="fi">
                <a:solidFill>
                  <a:schemeClr val="dk1"/>
                </a:solidFill>
              </a:rPr>
            </a:br>
            <a:r>
              <a:rPr lang="fi" sz="16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1 mathematics teacher, 2 science teachers, and 1 special teacher</a:t>
            </a:r>
            <a:br>
              <a:rPr lang="fi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b="1" lang="fi">
                <a:solidFill>
                  <a:schemeClr val="dk1"/>
                </a:solidFill>
              </a:rPr>
              <a:t>Subjects / topics involved</a:t>
            </a:r>
            <a:br>
              <a:rPr b="1" lang="fi">
                <a:solidFill>
                  <a:schemeClr val="dk1"/>
                </a:solidFill>
              </a:rPr>
            </a:br>
            <a:r>
              <a:rPr lang="fi" sz="16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mathematics, science, arts</a:t>
            </a:r>
            <a:br>
              <a:rPr lang="fi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fi">
                <a:solidFill>
                  <a:schemeClr val="dk1"/>
                </a:solidFill>
              </a:rPr>
              <a:t>Total amount of lessons during the implementation</a:t>
            </a:r>
            <a:br>
              <a:rPr b="1" lang="fi">
                <a:solidFill>
                  <a:schemeClr val="dk1"/>
                </a:solidFill>
              </a:rPr>
            </a:br>
            <a:r>
              <a:rPr lang="fi" sz="16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15 lessons</a:t>
            </a:r>
            <a:br>
              <a:rPr lang="fi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fi">
                <a:solidFill>
                  <a:schemeClr val="dk1"/>
                </a:solidFill>
              </a:rPr>
              <a:t>Artefacts produced during the implementation</a:t>
            </a:r>
            <a:br>
              <a:rPr lang="fi">
                <a:solidFill>
                  <a:schemeClr val="dk1"/>
                </a:solidFill>
              </a:rPr>
            </a:br>
            <a:r>
              <a:rPr lang="fi" sz="16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PowerPoint presentation</a:t>
            </a:r>
            <a:endParaRPr sz="16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fi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/>
        </p:nvSpPr>
        <p:spPr>
          <a:xfrm>
            <a:off x="202775" y="86475"/>
            <a:ext cx="8412000" cy="10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600">
                <a:solidFill>
                  <a:srgbClr val="701C7F"/>
                </a:solidFill>
              </a:rPr>
              <a:t>Lesson template</a:t>
            </a:r>
            <a:br>
              <a:rPr b="1" lang="fi" sz="1600">
                <a:solidFill>
                  <a:srgbClr val="701C7F"/>
                </a:solidFill>
              </a:rPr>
            </a:br>
            <a:br>
              <a:rPr b="1" lang="fi">
                <a:solidFill>
                  <a:srgbClr val="201D1E"/>
                </a:solidFill>
              </a:rPr>
            </a:br>
            <a:endParaRPr b="1">
              <a:solidFill>
                <a:srgbClr val="201D1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graphicFrame>
        <p:nvGraphicFramePr>
          <p:cNvPr id="99" name="Google Shape;99;p16"/>
          <p:cNvGraphicFramePr/>
          <p:nvPr/>
        </p:nvGraphicFramePr>
        <p:xfrm>
          <a:off x="193775" y="718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{E63C8029-F2C5-4B7D-84FA-66A8D221631D}</a:tableStyleId>
              </a:tblPr>
              <a:tblGrid>
                <a:gridCol w="2780900"/>
                <a:gridCol w="5975550"/>
              </a:tblGrid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" sz="1200"/>
                        <a:t>Lesson no</a:t>
                      </a:r>
                      <a:endParaRPr b="1" sz="1200"/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fi" sz="1200">
                          <a:solidFill>
                            <a:schemeClr val="dk1"/>
                          </a:solidFill>
                        </a:rPr>
                        <a:t>Date and time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fi" sz="1200">
                          <a:solidFill>
                            <a:schemeClr val="dk1"/>
                          </a:solidFill>
                        </a:rPr>
                        <a:t>Short description of the lesson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" sz="1200">
                          <a:solidFill>
                            <a:schemeClr val="dk1"/>
                          </a:solidFill>
                        </a:rPr>
                        <a:t>Which step this lesson is related to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" sz="1200">
                          <a:solidFill>
                            <a:schemeClr val="dk1"/>
                          </a:solidFill>
                        </a:rPr>
                        <a:t>Targeted competencies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i">
                          <a:latin typeface="Caveat"/>
                          <a:ea typeface="Caveat"/>
                          <a:cs typeface="Caveat"/>
                          <a:sym typeface="Caveat"/>
                        </a:rPr>
                      </a:br>
                      <a:endParaRPr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" sz="1200">
                          <a:solidFill>
                            <a:schemeClr val="dk1"/>
                          </a:solidFill>
                        </a:rPr>
                        <a:t>Formative assessment strategies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i">
                          <a:latin typeface="Caveat"/>
                          <a:ea typeface="Caveat"/>
                          <a:cs typeface="Caveat"/>
                          <a:sym typeface="Caveat"/>
                        </a:rPr>
                      </a:br>
                      <a:endParaRPr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" sz="1200">
                          <a:solidFill>
                            <a:schemeClr val="dk1"/>
                          </a:solidFill>
                        </a:rPr>
                        <a:t>Digitals tool(s) utilized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i">
                          <a:latin typeface="Caveat"/>
                          <a:ea typeface="Caveat"/>
                          <a:cs typeface="Caveat"/>
                          <a:sym typeface="Caveat"/>
                        </a:rPr>
                      </a:br>
                      <a:endParaRPr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/>
        </p:nvSpPr>
        <p:spPr>
          <a:xfrm>
            <a:off x="202775" y="86475"/>
            <a:ext cx="8412000" cy="10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600">
                <a:solidFill>
                  <a:srgbClr val="701C7F"/>
                </a:solidFill>
              </a:rPr>
              <a:t>Lesson template (example)</a:t>
            </a:r>
            <a:br>
              <a:rPr b="1" lang="fi" sz="1600">
                <a:solidFill>
                  <a:srgbClr val="701C7F"/>
                </a:solidFill>
              </a:rPr>
            </a:br>
            <a:br>
              <a:rPr b="1" lang="fi">
                <a:solidFill>
                  <a:srgbClr val="201D1E"/>
                </a:solidFill>
              </a:rPr>
            </a:br>
            <a:endParaRPr b="1">
              <a:solidFill>
                <a:srgbClr val="201D1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graphicFrame>
        <p:nvGraphicFramePr>
          <p:cNvPr id="105" name="Google Shape;105;p17"/>
          <p:cNvGraphicFramePr/>
          <p:nvPr/>
        </p:nvGraphicFramePr>
        <p:xfrm>
          <a:off x="193775" y="718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{E63C8029-F2C5-4B7D-84FA-66A8D221631D}</a:tableStyleId>
              </a:tblPr>
              <a:tblGrid>
                <a:gridCol w="2780900"/>
                <a:gridCol w="5975550"/>
              </a:tblGrid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" sz="1200"/>
                        <a:t>Lesson no</a:t>
                      </a:r>
                      <a:endParaRPr b="1" sz="1200"/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">
                          <a:latin typeface="Caveat"/>
                          <a:ea typeface="Caveat"/>
                          <a:cs typeface="Caveat"/>
                          <a:sym typeface="Caveat"/>
                        </a:rPr>
                        <a:t>1</a:t>
                      </a:r>
                      <a:endParaRPr b="1"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fi" sz="1200">
                          <a:solidFill>
                            <a:schemeClr val="dk1"/>
                          </a:solidFill>
                        </a:rPr>
                        <a:t>Date and time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>
                          <a:solidFill>
                            <a:schemeClr val="dk1"/>
                          </a:solidFill>
                          <a:latin typeface="Caveat"/>
                          <a:ea typeface="Caveat"/>
                          <a:cs typeface="Caveat"/>
                          <a:sym typeface="Caveat"/>
                        </a:rPr>
                        <a:t>14th of October 2020 at 10am </a:t>
                      </a:r>
                      <a:endParaRPr b="1"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fi" sz="1200">
                          <a:solidFill>
                            <a:schemeClr val="dk1"/>
                          </a:solidFill>
                        </a:rPr>
                        <a:t>Short description of the lesson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>
                          <a:solidFill>
                            <a:schemeClr val="dk1"/>
                          </a:solidFill>
                          <a:latin typeface="Caveat"/>
                          <a:ea typeface="Caveat"/>
                          <a:cs typeface="Caveat"/>
                          <a:sym typeface="Caveat"/>
                        </a:rPr>
                        <a:t>- Discussion on learning intentions, success criteria, and assessment methods</a:t>
                      </a:r>
                      <a:endParaRPr>
                        <a:solidFill>
                          <a:schemeClr val="dk1"/>
                        </a:solidFill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>
                          <a:solidFill>
                            <a:schemeClr val="dk1"/>
                          </a:solidFill>
                          <a:latin typeface="Caveat"/>
                          <a:ea typeface="Caveat"/>
                          <a:cs typeface="Caveat"/>
                          <a:sym typeface="Caveat"/>
                        </a:rPr>
                        <a:t>- Discussion on SDG 6</a:t>
                      </a:r>
                      <a:endParaRPr>
                        <a:solidFill>
                          <a:schemeClr val="dk1"/>
                        </a:solidFill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>
                          <a:solidFill>
                            <a:schemeClr val="dk1"/>
                          </a:solidFill>
                          <a:latin typeface="Caveat"/>
                          <a:ea typeface="Caveat"/>
                          <a:cs typeface="Caveat"/>
                          <a:sym typeface="Caveat"/>
                        </a:rPr>
                        <a:t>- Discussion on hand hygiene</a:t>
                      </a:r>
                      <a:endParaRPr>
                        <a:solidFill>
                          <a:schemeClr val="dk1"/>
                        </a:solidFill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>
                          <a:solidFill>
                            <a:schemeClr val="dk1"/>
                          </a:solidFill>
                          <a:latin typeface="Caveat"/>
                          <a:ea typeface="Caveat"/>
                          <a:cs typeface="Caveat"/>
                          <a:sym typeface="Caveat"/>
                        </a:rPr>
                        <a:t>- Hand washing test</a:t>
                      </a:r>
                      <a:endParaRPr>
                        <a:solidFill>
                          <a:schemeClr val="dk1"/>
                        </a:solidFill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" sz="1200">
                          <a:solidFill>
                            <a:schemeClr val="dk1"/>
                          </a:solidFill>
                        </a:rPr>
                        <a:t>Which step this lesson is related to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>
                          <a:latin typeface="Caveat"/>
                          <a:ea typeface="Caveat"/>
                          <a:cs typeface="Caveat"/>
                          <a:sym typeface="Caveat"/>
                        </a:rPr>
                        <a:t>Step 1 </a:t>
                      </a:r>
                      <a:br>
                        <a:rPr lang="fi">
                          <a:latin typeface="Caveat"/>
                          <a:ea typeface="Caveat"/>
                          <a:cs typeface="Caveat"/>
                          <a:sym typeface="Caveat"/>
                        </a:rPr>
                      </a:br>
                      <a:r>
                        <a:rPr lang="fi">
                          <a:latin typeface="Caveat"/>
                          <a:ea typeface="Caveat"/>
                          <a:cs typeface="Caveat"/>
                          <a:sym typeface="Caveat"/>
                        </a:rPr>
                        <a:t>(</a:t>
                      </a:r>
                      <a:r>
                        <a:rPr lang="fi" sz="1200">
                          <a:solidFill>
                            <a:schemeClr val="dk1"/>
                          </a:solidFill>
                          <a:latin typeface="Caveat"/>
                          <a:ea typeface="Caveat"/>
                          <a:cs typeface="Caveat"/>
                          <a:sym typeface="Caveat"/>
                        </a:rPr>
                        <a:t>defining a real world problem related to SDG’s)</a:t>
                      </a:r>
                      <a:endParaRPr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" sz="1200">
                          <a:solidFill>
                            <a:schemeClr val="dk1"/>
                          </a:solidFill>
                        </a:rPr>
                        <a:t>Targeted competencies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>
                          <a:latin typeface="Caveat"/>
                          <a:ea typeface="Caveat"/>
                          <a:cs typeface="Caveat"/>
                          <a:sym typeface="Caveat"/>
                        </a:rPr>
                        <a:t>- Communication skills</a:t>
                      </a:r>
                      <a:br>
                        <a:rPr lang="fi">
                          <a:latin typeface="Caveat"/>
                          <a:ea typeface="Caveat"/>
                          <a:cs typeface="Caveat"/>
                          <a:sym typeface="Caveat"/>
                        </a:rPr>
                      </a:br>
                      <a:endParaRPr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" sz="1200">
                          <a:solidFill>
                            <a:schemeClr val="dk1"/>
                          </a:solidFill>
                        </a:rPr>
                        <a:t>Formative assessment strategies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>
                          <a:latin typeface="Caveat"/>
                          <a:ea typeface="Caveat"/>
                          <a:cs typeface="Caveat"/>
                          <a:sym typeface="Caveat"/>
                        </a:rPr>
                        <a:t>Sharing learning intentions and clarifying success criteria</a:t>
                      </a:r>
                      <a:br>
                        <a:rPr lang="fi">
                          <a:latin typeface="Caveat"/>
                          <a:ea typeface="Caveat"/>
                          <a:cs typeface="Caveat"/>
                          <a:sym typeface="Caveat"/>
                        </a:rPr>
                      </a:br>
                      <a:endParaRPr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" sz="1200">
                          <a:solidFill>
                            <a:schemeClr val="dk1"/>
                          </a:solidFill>
                        </a:rPr>
                        <a:t>Digitals tool(s) utilized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>
                          <a:latin typeface="Caveat"/>
                          <a:ea typeface="Caveat"/>
                          <a:cs typeface="Caveat"/>
                          <a:sym typeface="Caveat"/>
                        </a:rPr>
                        <a:t>Classroom computer and screen</a:t>
                      </a:r>
                      <a:br>
                        <a:rPr lang="fi">
                          <a:latin typeface="Caveat"/>
                          <a:ea typeface="Caveat"/>
                          <a:cs typeface="Caveat"/>
                          <a:sym typeface="Caveat"/>
                        </a:rPr>
                      </a:br>
                      <a:endParaRPr>
                        <a:latin typeface="Caveat"/>
                        <a:ea typeface="Caveat"/>
                        <a:cs typeface="Caveat"/>
                        <a:sym typeface="Cave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01C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/>
        </p:nvSpPr>
        <p:spPr>
          <a:xfrm>
            <a:off x="346525" y="940875"/>
            <a:ext cx="4225500" cy="43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600">
                <a:solidFill>
                  <a:srgbClr val="701C7F"/>
                </a:solidFill>
              </a:rPr>
              <a:t>Formative assessment strategies:</a:t>
            </a:r>
            <a:br>
              <a:rPr b="1" lang="fi" sz="1600">
                <a:solidFill>
                  <a:srgbClr val="701C7F"/>
                </a:solidFill>
              </a:rPr>
            </a:b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Sharing learning intentions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Clarifying success criteria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Questioning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Classroom discussions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Giving feedback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Using feedback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Self-assessment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Peer assessment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fi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4572025" y="940875"/>
            <a:ext cx="4352700" cy="43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600">
                <a:solidFill>
                  <a:srgbClr val="701C7F"/>
                </a:solidFill>
              </a:rPr>
              <a:t>Transversal STEM competencies: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Collaboration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Problem-Solving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Creativity and innovation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Critical thinking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Discipline Knowledge and Skills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Self-regulation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Communication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>
                <a:solidFill>
                  <a:schemeClr val="dk1"/>
                </a:solidFill>
              </a:rPr>
              <a:t>Metacognitive Skills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fi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/>
          <p:nvPr/>
        </p:nvSpPr>
        <p:spPr>
          <a:xfrm>
            <a:off x="2368287" y="597854"/>
            <a:ext cx="4198200" cy="3897900"/>
          </a:xfrm>
          <a:prstGeom prst="ellipse">
            <a:avLst/>
          </a:prstGeom>
          <a:noFill/>
          <a:ln cap="flat" cmpd="sng" w="38100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8076267">
            <a:off x="5842241" y="1010681"/>
            <a:ext cx="357623" cy="405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9731519">
            <a:off x="6341441" y="2763878"/>
            <a:ext cx="355597" cy="40812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/>
          <p:nvPr/>
        </p:nvSpPr>
        <p:spPr>
          <a:xfrm>
            <a:off x="3542718" y="461075"/>
            <a:ext cx="1905042" cy="653795"/>
          </a:xfrm>
          <a:prstGeom prst="flowChartProcess">
            <a:avLst/>
          </a:prstGeom>
          <a:solidFill>
            <a:srgbClr val="FFFFFF"/>
          </a:solidFill>
          <a:ln cap="flat" cmpd="sng" w="38100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>
                <a:solidFill>
                  <a:srgbClr val="000000"/>
                </a:solidFill>
              </a:rPr>
              <a:t>Defining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fi" sz="1200">
                <a:solidFill>
                  <a:srgbClr val="000000"/>
                </a:solidFill>
              </a:rPr>
              <a:t>a real world problem related to SDG’s </a:t>
            </a:r>
            <a:endParaRPr b="1" sz="1200">
              <a:solidFill>
                <a:srgbClr val="000000"/>
              </a:solidFill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5283125" y="3647395"/>
            <a:ext cx="1283210" cy="520090"/>
          </a:xfrm>
          <a:prstGeom prst="flowChartProcess">
            <a:avLst/>
          </a:prstGeom>
          <a:solidFill>
            <a:srgbClr val="FFFFFF"/>
          </a:solidFill>
          <a:ln cap="flat" cmpd="sng" w="38100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fi" sz="1200">
                <a:solidFill>
                  <a:srgbClr val="000000"/>
                </a:solidFill>
              </a:rPr>
              <a:t>Trialing solution(s)</a:t>
            </a:r>
            <a:endParaRPr sz="1200"/>
          </a:p>
        </p:txBody>
      </p:sp>
      <p:sp>
        <p:nvSpPr>
          <p:cNvPr id="121" name="Google Shape;121;p19"/>
          <p:cNvSpPr/>
          <p:nvPr/>
        </p:nvSpPr>
        <p:spPr>
          <a:xfrm>
            <a:off x="6027302" y="1768398"/>
            <a:ext cx="1089035" cy="520090"/>
          </a:xfrm>
          <a:prstGeom prst="flowChartProcess">
            <a:avLst/>
          </a:prstGeom>
          <a:solidFill>
            <a:srgbClr val="FFFFFF"/>
          </a:solidFill>
          <a:ln cap="flat" cmpd="sng" w="38100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>
                <a:solidFill>
                  <a:srgbClr val="000000"/>
                </a:solidFill>
              </a:rPr>
              <a:t>Finding solution(s)</a:t>
            </a:r>
            <a:endParaRPr b="1" sz="1200">
              <a:solidFill>
                <a:srgbClr val="000000"/>
              </a:solidFill>
            </a:endParaRPr>
          </a:p>
        </p:txBody>
      </p:sp>
      <p:sp>
        <p:nvSpPr>
          <p:cNvPr id="122" name="Google Shape;122;p19"/>
          <p:cNvSpPr/>
          <p:nvPr/>
        </p:nvSpPr>
        <p:spPr>
          <a:xfrm>
            <a:off x="2514916" y="3647395"/>
            <a:ext cx="1178353" cy="520090"/>
          </a:xfrm>
          <a:prstGeom prst="flowChartProcess">
            <a:avLst/>
          </a:prstGeom>
          <a:solidFill>
            <a:srgbClr val="FFFFFF"/>
          </a:solidFill>
          <a:ln cap="flat" cmpd="sng" w="38100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>
                <a:solidFill>
                  <a:srgbClr val="000000"/>
                </a:solidFill>
              </a:rPr>
              <a:t>Assessing solution(s)</a:t>
            </a:r>
            <a:endParaRPr sz="1200"/>
          </a:p>
        </p:txBody>
      </p:sp>
      <p:pic>
        <p:nvPicPr>
          <p:cNvPr id="123" name="Google Shape;12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4338849" y="4300866"/>
            <a:ext cx="360083" cy="403034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9"/>
          <p:cNvSpPr/>
          <p:nvPr/>
        </p:nvSpPr>
        <p:spPr>
          <a:xfrm>
            <a:off x="2027663" y="1768398"/>
            <a:ext cx="1178353" cy="520090"/>
          </a:xfrm>
          <a:prstGeom prst="flowChartProcess">
            <a:avLst/>
          </a:prstGeom>
          <a:solidFill>
            <a:srgbClr val="FFFFFF"/>
          </a:solidFill>
          <a:ln cap="flat" cmpd="sng" w="38100">
            <a:solidFill>
              <a:srgbClr val="701C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200"/>
              <a:t>Discu</a:t>
            </a:r>
            <a:r>
              <a:rPr b="1" lang="fi" sz="1200">
                <a:solidFill>
                  <a:srgbClr val="000000"/>
                </a:solidFill>
              </a:rPr>
              <a:t>ssing solution(s)</a:t>
            </a:r>
            <a:endParaRPr sz="1200"/>
          </a:p>
        </p:txBody>
      </p:sp>
      <p:pic>
        <p:nvPicPr>
          <p:cNvPr id="125" name="Google Shape;12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674419">
            <a:off x="2212992" y="2758522"/>
            <a:ext cx="370792" cy="418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723744">
            <a:off x="2790624" y="1010680"/>
            <a:ext cx="357622" cy="405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FB9AC08F2F78D49A5E79231079B6298" ma:contentTypeVersion="11" ma:contentTypeDescription="Luo uusi asiakirja." ma:contentTypeScope="" ma:versionID="5f211467d106ed571e5be884f9149e00">
  <xsd:schema xmlns:xsd="http://www.w3.org/2001/XMLSchema" xmlns:xs="http://www.w3.org/2001/XMLSchema" xmlns:p="http://schemas.microsoft.com/office/2006/metadata/properties" xmlns:ns2="c50a5b95-4d72-453a-9ac9-d6526f9ad4b8" xmlns:ns3="d17a9abb-7ba8-493f-9fd4-bb158c57d8c9" targetNamespace="http://schemas.microsoft.com/office/2006/metadata/properties" ma:root="true" ma:fieldsID="35c0ee8a2263d0af2c58b6a6d652612b" ns2:_="" ns3:_="">
    <xsd:import namespace="c50a5b95-4d72-453a-9ac9-d6526f9ad4b8"/>
    <xsd:import namespace="d17a9abb-7ba8-493f-9fd4-bb158c57d8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0a5b95-4d72-453a-9ac9-d6526f9ad4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a9abb-7ba8-493f-9fd4-bb158c57d8c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FC3DFF-2B2B-4923-8163-CCDED792CCB8}"/>
</file>

<file path=customXml/itemProps2.xml><?xml version="1.0" encoding="utf-8"?>
<ds:datastoreItem xmlns:ds="http://schemas.openxmlformats.org/officeDocument/2006/customXml" ds:itemID="{4C15B440-D95C-411B-8CAA-5B7F1612842B}"/>
</file>

<file path=customXml/itemProps3.xml><?xml version="1.0" encoding="utf-8"?>
<ds:datastoreItem xmlns:ds="http://schemas.openxmlformats.org/officeDocument/2006/customXml" ds:itemID="{215857B3-062C-4D8A-814B-9FB9DB5CBBD2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0x0101003FB9AC08F2F78D49A5E79231079B6298</vt:lpwstr>
  </property>
</Properties>
</file>