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Lst>
  <p:sldSz cy="5143500" cx="9144000"/>
  <p:notesSz cx="6858000" cy="9144000"/>
  <p:embeddedFontLst>
    <p:embeddedFont>
      <p:font typeface="Roboto"/>
      <p:regular r:id="rId84"/>
      <p:bold r:id="rId85"/>
      <p:italic r:id="rId86"/>
      <p:boldItalic r:id="rId87"/>
    </p:embeddedFont>
    <p:embeddedFont>
      <p:font typeface="Francois One"/>
      <p:regular r:id="rId88"/>
    </p:embeddedFont>
    <p:embeddedFont>
      <p:font typeface="Alfa Slab One"/>
      <p:regular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5393BA-C7D9-479A-9996-B8F2361D2E99}">
  <a:tblStyle styleId="{0D5393BA-C7D9-479A-9996-B8F2361D2E9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84" Type="http://schemas.openxmlformats.org/officeDocument/2006/relationships/font" Target="fonts/Roboto-regular.fntdata"/><Relationship Id="rId42" Type="http://schemas.openxmlformats.org/officeDocument/2006/relationships/slide" Target="slides/slide35.xml"/><Relationship Id="rId89" Type="http://schemas.openxmlformats.org/officeDocument/2006/relationships/font" Target="fonts/AlfaSlabOne-regular.fntdata"/><Relationship Id="rId47" Type="http://schemas.openxmlformats.org/officeDocument/2006/relationships/slide" Target="slides/slide40.xml"/><Relationship Id="rId63" Type="http://schemas.openxmlformats.org/officeDocument/2006/relationships/slide" Target="slides/slide56.xml"/><Relationship Id="rId21" Type="http://schemas.openxmlformats.org/officeDocument/2006/relationships/slide" Target="slides/slide14.xml"/><Relationship Id="rId68" Type="http://schemas.openxmlformats.org/officeDocument/2006/relationships/slide" Target="slides/slide61.xml"/><Relationship Id="rId16" Type="http://schemas.openxmlformats.org/officeDocument/2006/relationships/slide" Target="slides/slide9.xml"/><Relationship Id="rId74" Type="http://schemas.openxmlformats.org/officeDocument/2006/relationships/slide" Target="slides/slide67.xml"/><Relationship Id="rId32" Type="http://schemas.openxmlformats.org/officeDocument/2006/relationships/slide" Target="slides/slide25.xml"/><Relationship Id="rId79" Type="http://schemas.openxmlformats.org/officeDocument/2006/relationships/slide" Target="slides/slide72.xml"/><Relationship Id="rId37" Type="http://schemas.openxmlformats.org/officeDocument/2006/relationships/slide" Target="slides/slide30.xml"/><Relationship Id="rId53" Type="http://schemas.openxmlformats.org/officeDocument/2006/relationships/slide" Target="slides/slide46.xml"/><Relationship Id="rId11" Type="http://schemas.openxmlformats.org/officeDocument/2006/relationships/slide" Target="slides/slide4.xml"/><Relationship Id="rId58" Type="http://schemas.openxmlformats.org/officeDocument/2006/relationships/slide" Target="slides/slide51.xml"/><Relationship Id="rId5" Type="http://schemas.openxmlformats.org/officeDocument/2006/relationships/slideMaster" Target="slideMasters/slideMaster1.xml"/><Relationship Id="rId90" Type="http://schemas.openxmlformats.org/officeDocument/2006/relationships/customXml" Target="../customXml/item1.xml"/><Relationship Id="rId43" Type="http://schemas.openxmlformats.org/officeDocument/2006/relationships/slide" Target="slides/slide36.xml"/><Relationship Id="rId48" Type="http://schemas.openxmlformats.org/officeDocument/2006/relationships/slide" Target="slides/slide41.xml"/><Relationship Id="rId30" Type="http://schemas.openxmlformats.org/officeDocument/2006/relationships/slide" Target="slides/slide23.xml"/><Relationship Id="rId77" Type="http://schemas.openxmlformats.org/officeDocument/2006/relationships/slide" Target="slides/slide70.xml"/><Relationship Id="rId35" Type="http://schemas.openxmlformats.org/officeDocument/2006/relationships/slide" Target="slides/slide28.xml"/><Relationship Id="rId64" Type="http://schemas.openxmlformats.org/officeDocument/2006/relationships/slide" Target="slides/slide57.xml"/><Relationship Id="rId22" Type="http://schemas.openxmlformats.org/officeDocument/2006/relationships/slide" Target="slides/slide15.xml"/><Relationship Id="rId69" Type="http://schemas.openxmlformats.org/officeDocument/2006/relationships/slide" Target="slides/slide62.xml"/><Relationship Id="rId27" Type="http://schemas.openxmlformats.org/officeDocument/2006/relationships/slide" Target="slides/slide20.xml"/><Relationship Id="rId56" Type="http://schemas.openxmlformats.org/officeDocument/2006/relationships/slide" Target="slides/slide49.xml"/><Relationship Id="rId14" Type="http://schemas.openxmlformats.org/officeDocument/2006/relationships/slide" Target="slides/slide7.xml"/><Relationship Id="rId85" Type="http://schemas.openxmlformats.org/officeDocument/2006/relationships/font" Target="fonts/Roboto-bold.fntdata"/><Relationship Id="rId80" Type="http://schemas.openxmlformats.org/officeDocument/2006/relationships/slide" Target="slides/slide73.xml"/><Relationship Id="rId8" Type="http://schemas.openxmlformats.org/officeDocument/2006/relationships/slide" Target="slides/slide1.xml"/><Relationship Id="rId72" Type="http://schemas.openxmlformats.org/officeDocument/2006/relationships/slide" Target="slides/slide65.xml"/><Relationship Id="rId51" Type="http://schemas.openxmlformats.org/officeDocument/2006/relationships/slide" Target="slides/slide44.xml"/><Relationship Id="rId3" Type="http://schemas.openxmlformats.org/officeDocument/2006/relationships/presProps" Target="presProps.xml"/><Relationship Id="rId46" Type="http://schemas.openxmlformats.org/officeDocument/2006/relationships/slide" Target="slides/slide39.xml"/><Relationship Id="rId33" Type="http://schemas.openxmlformats.org/officeDocument/2006/relationships/slide" Target="slides/slide26.xml"/><Relationship Id="rId38" Type="http://schemas.openxmlformats.org/officeDocument/2006/relationships/slide" Target="slides/slide31.xml"/><Relationship Id="rId67" Type="http://schemas.openxmlformats.org/officeDocument/2006/relationships/slide" Target="slides/slide60.xml"/><Relationship Id="rId25" Type="http://schemas.openxmlformats.org/officeDocument/2006/relationships/slide" Target="slides/slide18.xml"/><Relationship Id="rId12" Type="http://schemas.openxmlformats.org/officeDocument/2006/relationships/slide" Target="slides/slide5.xml"/><Relationship Id="rId59" Type="http://schemas.openxmlformats.org/officeDocument/2006/relationships/slide" Target="slides/slide52.xml"/><Relationship Id="rId17" Type="http://schemas.openxmlformats.org/officeDocument/2006/relationships/slide" Target="slides/slide10.xml"/><Relationship Id="rId83" Type="http://schemas.openxmlformats.org/officeDocument/2006/relationships/slide" Target="slides/slide76.xml"/><Relationship Id="rId41" Type="http://schemas.openxmlformats.org/officeDocument/2006/relationships/slide" Target="slides/slide34.xml"/><Relationship Id="rId88" Type="http://schemas.openxmlformats.org/officeDocument/2006/relationships/font" Target="fonts/FrancoisOne-regular.fntdata"/><Relationship Id="rId75" Type="http://schemas.openxmlformats.org/officeDocument/2006/relationships/slide" Target="slides/slide68.xml"/><Relationship Id="rId70" Type="http://schemas.openxmlformats.org/officeDocument/2006/relationships/slide" Target="slides/slide63.xml"/><Relationship Id="rId62" Type="http://schemas.openxmlformats.org/officeDocument/2006/relationships/slide" Target="slides/slide55.xml"/><Relationship Id="rId20" Type="http://schemas.openxmlformats.org/officeDocument/2006/relationships/slide" Target="slides/slide13.xml"/><Relationship Id="rId54" Type="http://schemas.openxmlformats.org/officeDocument/2006/relationships/slide" Target="slides/slide47.xml"/><Relationship Id="rId91" Type="http://schemas.openxmlformats.org/officeDocument/2006/relationships/customXml" Target="../customXml/item2.xml"/><Relationship Id="rId1" Type="http://schemas.openxmlformats.org/officeDocument/2006/relationships/theme" Target="theme/theme2.xml"/><Relationship Id="rId6" Type="http://schemas.openxmlformats.org/officeDocument/2006/relationships/slideMaster" Target="slideMasters/slideMaster2.xml"/><Relationship Id="rId49" Type="http://schemas.openxmlformats.org/officeDocument/2006/relationships/slide" Target="slides/slide42.xml"/><Relationship Id="rId36" Type="http://schemas.openxmlformats.org/officeDocument/2006/relationships/slide" Target="slides/slide29.xml"/><Relationship Id="rId23" Type="http://schemas.openxmlformats.org/officeDocument/2006/relationships/slide" Target="slides/slide16.xml"/><Relationship Id="rId28" Type="http://schemas.openxmlformats.org/officeDocument/2006/relationships/slide" Target="slides/slide21.xml"/><Relationship Id="rId57" Type="http://schemas.openxmlformats.org/officeDocument/2006/relationships/slide" Target="slides/slide50.xml"/><Relationship Id="rId15" Type="http://schemas.openxmlformats.org/officeDocument/2006/relationships/slide" Target="slides/slide8.xml"/><Relationship Id="rId86" Type="http://schemas.openxmlformats.org/officeDocument/2006/relationships/font" Target="fonts/Roboto-italic.fntdata"/><Relationship Id="rId44" Type="http://schemas.openxmlformats.org/officeDocument/2006/relationships/slide" Target="slides/slide37.xml"/><Relationship Id="rId81" Type="http://schemas.openxmlformats.org/officeDocument/2006/relationships/slide" Target="slides/slide74.xml"/><Relationship Id="rId73" Type="http://schemas.openxmlformats.org/officeDocument/2006/relationships/slide" Target="slides/slide66.xml"/><Relationship Id="rId31" Type="http://schemas.openxmlformats.org/officeDocument/2006/relationships/slide" Target="slides/slide24.xml"/><Relationship Id="rId78" Type="http://schemas.openxmlformats.org/officeDocument/2006/relationships/slide" Target="slides/slide71.xml"/><Relationship Id="rId65" Type="http://schemas.openxmlformats.org/officeDocument/2006/relationships/slide" Target="slides/slide58.xml"/><Relationship Id="rId60" Type="http://schemas.openxmlformats.org/officeDocument/2006/relationships/slide" Target="slides/slide53.xml"/><Relationship Id="rId52" Type="http://schemas.openxmlformats.org/officeDocument/2006/relationships/slide" Target="slides/slide45.xml"/><Relationship Id="rId10" Type="http://schemas.openxmlformats.org/officeDocument/2006/relationships/slide" Target="slides/slide3.xml"/><Relationship Id="rId4" Type="http://schemas.openxmlformats.org/officeDocument/2006/relationships/tableStyles" Target="tableStyles.xml"/><Relationship Id="rId9" Type="http://schemas.openxmlformats.org/officeDocument/2006/relationships/slide" Target="slides/slide2.xml"/><Relationship Id="rId39" Type="http://schemas.openxmlformats.org/officeDocument/2006/relationships/slide" Target="slides/slide32.xml"/><Relationship Id="rId13" Type="http://schemas.openxmlformats.org/officeDocument/2006/relationships/slide" Target="slides/slide6.xml"/><Relationship Id="rId18" Type="http://schemas.openxmlformats.org/officeDocument/2006/relationships/slide" Target="slides/slide11.xml"/><Relationship Id="rId76" Type="http://schemas.openxmlformats.org/officeDocument/2006/relationships/slide" Target="slides/slide69.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notesMaster" Target="notesMasters/notesMaster1.xml"/><Relationship Id="rId71" Type="http://schemas.openxmlformats.org/officeDocument/2006/relationships/slide" Target="slides/slide64.xml"/><Relationship Id="rId92" Type="http://schemas.openxmlformats.org/officeDocument/2006/relationships/customXml" Target="../customXml/item3.xml"/><Relationship Id="rId2" Type="http://schemas.openxmlformats.org/officeDocument/2006/relationships/viewProps" Target="viewProps.xml"/><Relationship Id="rId29" Type="http://schemas.openxmlformats.org/officeDocument/2006/relationships/slide" Target="slides/slide22.xml"/><Relationship Id="rId40" Type="http://schemas.openxmlformats.org/officeDocument/2006/relationships/slide" Target="slides/slide33.xml"/><Relationship Id="rId87" Type="http://schemas.openxmlformats.org/officeDocument/2006/relationships/font" Target="fonts/Roboto-boldItalic.fntdata"/><Relationship Id="rId45" Type="http://schemas.openxmlformats.org/officeDocument/2006/relationships/slide" Target="slides/slide38.xml"/><Relationship Id="rId66" Type="http://schemas.openxmlformats.org/officeDocument/2006/relationships/slide" Target="slides/slide59.xml"/><Relationship Id="rId24" Type="http://schemas.openxmlformats.org/officeDocument/2006/relationships/slide" Target="slides/slide17.xml"/><Relationship Id="rId82" Type="http://schemas.openxmlformats.org/officeDocument/2006/relationships/slide" Target="slides/slide75.xml"/><Relationship Id="rId61" Type="http://schemas.openxmlformats.org/officeDocument/2006/relationships/slide" Target="slides/slide54.xml"/><Relationship Id="rId19"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3e6689ea7_0_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83e6689ea7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3e6689ea7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3e6689ea7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3e6689ea7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3e6689ea7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83e6689ea7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3e6689ea7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3e6689ea7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3e6689ea7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83e6689ea7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3e6689ea7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83e6689ea7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3e6689ea7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3e6689ea7_0_5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3e6689ea7_0_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83e6689ea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3e6689ea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3e6689ea7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3e6689ea7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83e6689ea7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3e6689ea7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3e6689ea7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3e6689ea7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3e6689ea7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3e6689ea7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83e6689ea7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3e6689ea7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3e6689ea7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3e6689ea7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3e6689ea7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3e6689ea7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83e6689ea7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83e6689ea7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83e6689ea7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3e6689ea7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3e6689ea7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83e6689ea7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83e6689ea7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83e6689ea7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83e6689ea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83e6689ea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3e6689ea7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3e6689ea7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3e6689ea7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3e6689ea7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83e6689ea7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83e6689ea7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83e6689ea7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83e6689ea7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83e6689ea7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83e6689ea7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83e6689ea7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83e6689ea7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83e6689ea7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83e6689ea7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83e6689ea7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83e6689ea7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83e6689ea7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83e6689ea7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83e6689ea7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83e6689ea7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83e6689ea7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83e6689ea7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83e6689ea7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83e6689ea7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3e6689ea7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3e6689ea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83e6689ea7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83e6689ea7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83e6689ea7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83e6689ea7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83e6689ea7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83e6689ea7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83e6689ea7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83e6689ea7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83e6689ea7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83e6689ea7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83e6689ea7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83e6689ea7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83e6689ea7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83e6689ea7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83e6689ea7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83e6689ea7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83e6689ea7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83e6689ea7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83e6689ea7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3e6689ea7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3e6689ea7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3e6689ea7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83e6689ea7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83e6689ea7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83e6689ea7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83e6689ea7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83e6689ea7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83e6689ea7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83e6689ea7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83e6689ea7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83e6689ea7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83e6689ea7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83e6689ea7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83e6689ea7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83e6689ea7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83e6689ea7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83e6689ea7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83e6689ea7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83e6689ea7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83e6689ea7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83e6689ea7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83e6689ea7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3e6689ea7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3e6689ea7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83e6689ea7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83e6689ea7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83e6689ea7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83e6689ea7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83e6689ea7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83e6689ea7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83e6689ea7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83e6689ea7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83e6689ea7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83e6689ea7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83e6689ea7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83e6689ea7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83e6689ea7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83e6689ea7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83e6689ea7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83e6689ea7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83e6689ea7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83e6689ea7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83e6689ea7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83e6689ea7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3e6689ea7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3e6689ea7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83e6689ea7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83e6689ea7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83e6689ea7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83e6689ea7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83e6689ea7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83e6689ea7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83e6689ea7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83e6689ea7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83e6689ea7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83e6689ea7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83e6689ea7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83e6689ea7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83e6689ea7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83e6689ea7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83e6689ea7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3e6689ea7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3e6689ea7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3e6689ea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 name="Shape 61"/>
        <p:cNvGrpSpPr/>
        <p:nvPr/>
      </p:nvGrpSpPr>
      <p:grpSpPr>
        <a:xfrm>
          <a:off x="0" y="0"/>
          <a:ext cx="0" cy="0"/>
          <a:chOff x="0" y="0"/>
          <a:chExt cx="0" cy="0"/>
        </a:xfrm>
      </p:grpSpPr>
      <p:sp>
        <p:nvSpPr>
          <p:cNvPr id="62" name="Google Shape;62;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rgbClr val="201D1E"/>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3" name="Google Shape;63;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SzPts val="1800"/>
              <a:buNone/>
              <a:defRPr sz="1800">
                <a:solidFill>
                  <a:srgbClr val="757070"/>
                </a:solidFill>
              </a:defRPr>
            </a:lvl1pPr>
            <a:lvl2pPr lvl="1" rtl="0" algn="ctr">
              <a:lnSpc>
                <a:spcPct val="90000"/>
              </a:lnSpc>
              <a:spcBef>
                <a:spcPts val="400"/>
              </a:spcBef>
              <a:spcAft>
                <a:spcPts val="0"/>
              </a:spcAft>
              <a:buSzPts val="1500"/>
              <a:buNone/>
              <a:defRPr sz="1500"/>
            </a:lvl2pPr>
            <a:lvl3pPr lvl="2" rtl="0" algn="ctr">
              <a:lnSpc>
                <a:spcPct val="90000"/>
              </a:lnSpc>
              <a:spcBef>
                <a:spcPts val="400"/>
              </a:spcBef>
              <a:spcAft>
                <a:spcPts val="0"/>
              </a:spcAft>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4" name="Google Shape;64;p14"/>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5" name="Google Shape;65;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5"/>
          <p:cNvSpPr txBox="1"/>
          <p:nvPr>
            <p:ph type="title"/>
          </p:nvPr>
        </p:nvSpPr>
        <p:spPr>
          <a:xfrm>
            <a:off x="468863" y="146748"/>
            <a:ext cx="8046600" cy="600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201D1E"/>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9" name="Google Shape;69;p15"/>
          <p:cNvSpPr txBox="1"/>
          <p:nvPr>
            <p:ph idx="1" type="body"/>
          </p:nvPr>
        </p:nvSpPr>
        <p:spPr>
          <a:xfrm>
            <a:off x="468863" y="1017219"/>
            <a:ext cx="7886700" cy="33840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 name="Google Shape;70;p15"/>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1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201D1E"/>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5" name="Google Shape;75;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800"/>
              <a:buNone/>
              <a:defRPr sz="1800">
                <a:solidFill>
                  <a:srgbClr val="888888"/>
                </a:solidFill>
              </a:defRPr>
            </a:lvl1pPr>
            <a:lvl2pPr indent="-228600" lvl="1" marL="914400" rtl="0" algn="l">
              <a:lnSpc>
                <a:spcPct val="90000"/>
              </a:lnSpc>
              <a:spcBef>
                <a:spcPts val="400"/>
              </a:spcBef>
              <a:spcAft>
                <a:spcPts val="0"/>
              </a:spcAft>
              <a:buSzPts val="1500"/>
              <a:buNone/>
              <a:defRPr sz="1500">
                <a:solidFill>
                  <a:srgbClr val="888888"/>
                </a:solidFill>
              </a:defRPr>
            </a:lvl2pPr>
            <a:lvl3pPr indent="-228600" lvl="2" marL="1371600" rtl="0" algn="l">
              <a:lnSpc>
                <a:spcPct val="90000"/>
              </a:lnSpc>
              <a:spcBef>
                <a:spcPts val="400"/>
              </a:spcBef>
              <a:spcAft>
                <a:spcPts val="0"/>
              </a:spcAft>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6" name="Google Shape;76;p16"/>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8" name="Google Shape;78;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17"/>
          <p:cNvSpPr txBox="1"/>
          <p:nvPr>
            <p:ph type="title"/>
          </p:nvPr>
        </p:nvSpPr>
        <p:spPr>
          <a:xfrm>
            <a:off x="468863" y="146748"/>
            <a:ext cx="8046600" cy="600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201D1E"/>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1" name="Google Shape;81;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7"/>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4" name="Google Shape;84;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5" name="Google Shape;85;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 name="Shape 86"/>
        <p:cNvGrpSpPr/>
        <p:nvPr/>
      </p:nvGrpSpPr>
      <p:grpSpPr>
        <a:xfrm>
          <a:off x="0" y="0"/>
          <a:ext cx="0" cy="0"/>
          <a:chOff x="0" y="0"/>
          <a:chExt cx="0" cy="0"/>
        </a:xfrm>
      </p:grpSpPr>
      <p:sp>
        <p:nvSpPr>
          <p:cNvPr id="87" name="Google Shape;87;p18"/>
          <p:cNvSpPr txBox="1"/>
          <p:nvPr>
            <p:ph type="title"/>
          </p:nvPr>
        </p:nvSpPr>
        <p:spPr>
          <a:xfrm>
            <a:off x="629841" y="167951"/>
            <a:ext cx="7886700" cy="6579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201D1E"/>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8" name="Google Shape;88;p18"/>
          <p:cNvSpPr txBox="1"/>
          <p:nvPr>
            <p:ph idx="1" type="body"/>
          </p:nvPr>
        </p:nvSpPr>
        <p:spPr>
          <a:xfrm>
            <a:off x="629841" y="1146256"/>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400"/>
              <a:buNone/>
              <a:defRPr b="0" sz="2400"/>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9" name="Google Shape;89;p18"/>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18"/>
          <p:cNvSpPr txBox="1"/>
          <p:nvPr>
            <p:ph idx="3" type="body"/>
          </p:nvPr>
        </p:nvSpPr>
        <p:spPr>
          <a:xfrm>
            <a:off x="4627959" y="1147496"/>
            <a:ext cx="3887400" cy="6168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SzPts val="2400"/>
              <a:buNone/>
              <a:defRPr b="0" sz="2400"/>
            </a:lvl1pPr>
            <a:lvl2pPr indent="-228600" lvl="1" marL="914400" rtl="0" algn="l">
              <a:lnSpc>
                <a:spcPct val="90000"/>
              </a:lnSpc>
              <a:spcBef>
                <a:spcPts val="400"/>
              </a:spcBef>
              <a:spcAft>
                <a:spcPts val="0"/>
              </a:spcAft>
              <a:buSzPts val="1500"/>
              <a:buNone/>
              <a:defRPr b="1" sz="1500"/>
            </a:lvl2pPr>
            <a:lvl3pPr indent="-228600" lvl="2" marL="1371600" rtl="0" algn="l">
              <a:lnSpc>
                <a:spcPct val="90000"/>
              </a:lnSpc>
              <a:spcBef>
                <a:spcPts val="400"/>
              </a:spcBef>
              <a:spcAft>
                <a:spcPts val="0"/>
              </a:spcAft>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1" name="Google Shape;91;p18"/>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SzPts val="1400"/>
              <a:buChar char="•"/>
              <a:defRPr/>
            </a:lvl1pPr>
            <a:lvl2pPr indent="-317500" lvl="1" marL="914400" rtl="0" algn="l">
              <a:lnSpc>
                <a:spcPct val="90000"/>
              </a:lnSpc>
              <a:spcBef>
                <a:spcPts val="400"/>
              </a:spcBef>
              <a:spcAft>
                <a:spcPts val="0"/>
              </a:spcAft>
              <a:buSzPts val="1400"/>
              <a:buChar char="•"/>
              <a:defRPr/>
            </a:lvl2pPr>
            <a:lvl3pPr indent="-317500" lvl="2" marL="1371600" rtl="0" algn="l">
              <a:lnSpc>
                <a:spcPct val="90000"/>
              </a:lnSpc>
              <a:spcBef>
                <a:spcPts val="400"/>
              </a:spcBef>
              <a:spcAft>
                <a:spcPts val="0"/>
              </a:spcAft>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2" name="Google Shape;92;p18"/>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 name="Shape 95"/>
        <p:cNvGrpSpPr/>
        <p:nvPr/>
      </p:nvGrpSpPr>
      <p:grpSpPr>
        <a:xfrm>
          <a:off x="0" y="0"/>
          <a:ext cx="0" cy="0"/>
          <a:chOff x="0" y="0"/>
          <a:chExt cx="0" cy="0"/>
        </a:xfrm>
      </p:grpSpPr>
      <p:sp>
        <p:nvSpPr>
          <p:cNvPr id="96" name="Google Shape;96;p19"/>
          <p:cNvSpPr txBox="1"/>
          <p:nvPr>
            <p:ph type="title"/>
          </p:nvPr>
        </p:nvSpPr>
        <p:spPr>
          <a:xfrm>
            <a:off x="468863" y="146748"/>
            <a:ext cx="8046600" cy="6000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rgbClr val="201D1E"/>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7" name="Google Shape;97;p19"/>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20"/>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2" name="Google Shape;102;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rgbClr val="201D1E"/>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6" name="Google Shape;106;p21"/>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rgbClr val="FF0000"/>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rgbClr val="00B050"/>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rgbClr val="00ACDC"/>
              </a:buClr>
              <a:buSzPts val="1800"/>
              <a:buFont typeface="Calibri"/>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Calibri"/>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Calibri"/>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7" name="Google Shape;107;p21"/>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SzPts val="1200"/>
              <a:buNone/>
              <a:defRPr sz="1200"/>
            </a:lvl1pPr>
            <a:lvl2pPr indent="-228600" lvl="1" marL="914400" rtl="0" algn="l">
              <a:lnSpc>
                <a:spcPct val="90000"/>
              </a:lnSpc>
              <a:spcBef>
                <a:spcPts val="400"/>
              </a:spcBef>
              <a:spcAft>
                <a:spcPts val="0"/>
              </a:spcAft>
              <a:buSzPts val="1100"/>
              <a:buNone/>
              <a:defRPr sz="1100"/>
            </a:lvl2pPr>
            <a:lvl3pPr indent="-228600" lvl="2" marL="1371600" rtl="0" algn="l">
              <a:lnSpc>
                <a:spcPct val="90000"/>
              </a:lnSpc>
              <a:spcBef>
                <a:spcPts val="400"/>
              </a:spcBef>
              <a:spcAft>
                <a:spcPts val="0"/>
              </a:spcAft>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8" name="Google Shape;108;p21"/>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0" name="Google Shape;110;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3" name="Google Shape;113;p22"/>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14" name="Google Shape;114;p2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Layout" Target="../slideLayouts/slideLayout16.xml"/><Relationship Id="rId14" Type="http://schemas.openxmlformats.org/officeDocument/2006/relationships/theme" Target="../theme/theme3.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68863" y="146748"/>
            <a:ext cx="8046600" cy="6000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201D1E"/>
              </a:buClr>
              <a:buSzPts val="3300"/>
              <a:buFont typeface="Calibri"/>
              <a:buNone/>
              <a:defRPr b="0" i="0" sz="3300" u="none" cap="none" strike="noStrike">
                <a:solidFill>
                  <a:srgbClr val="201D1E"/>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468863" y="1017219"/>
            <a:ext cx="7886700" cy="33840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FF0000"/>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rgbClr val="00B050"/>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rgbClr val="00ACDC"/>
              </a:buClr>
              <a:buSzPts val="1500"/>
              <a:buFont typeface="Calibri"/>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Calibri"/>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854984" y="368577"/>
            <a:ext cx="20574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i"/>
              <a:t>‹#›</a:t>
            </a:fld>
            <a:endParaRPr/>
          </a:p>
        </p:txBody>
      </p:sp>
      <p:sp>
        <p:nvSpPr>
          <p:cNvPr id="56" name="Google Shape;56;p13"/>
          <p:cNvSpPr txBox="1"/>
          <p:nvPr/>
        </p:nvSpPr>
        <p:spPr>
          <a:xfrm>
            <a:off x="8098625" y="168128"/>
            <a:ext cx="862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fi" sz="1400" u="none" cap="none" strike="noStrike">
                <a:solidFill>
                  <a:srgbClr val="F7A601"/>
                </a:solidFill>
                <a:latin typeface="Calibri"/>
                <a:ea typeface="Calibri"/>
                <a:cs typeface="Calibri"/>
                <a:sym typeface="Calibri"/>
              </a:rPr>
              <a:t>#ATSSTEM</a:t>
            </a:r>
            <a:endParaRPr b="0" sz="1400">
              <a:solidFill>
                <a:srgbClr val="F7A601"/>
              </a:solidFill>
              <a:latin typeface="Calibri"/>
              <a:ea typeface="Calibri"/>
              <a:cs typeface="Calibri"/>
              <a:sym typeface="Calibri"/>
            </a:endParaRPr>
          </a:p>
        </p:txBody>
      </p:sp>
      <p:pic>
        <p:nvPicPr>
          <p:cNvPr id="57" name="Google Shape;57;p13"/>
          <p:cNvPicPr preferRelativeResize="0"/>
          <p:nvPr/>
        </p:nvPicPr>
        <p:blipFill rotWithShape="1">
          <a:blip r:embed="rId1">
            <a:alphaModFix/>
          </a:blip>
          <a:srcRect b="0" l="0" r="0" t="0"/>
          <a:stretch/>
        </p:blipFill>
        <p:spPr>
          <a:xfrm>
            <a:off x="236284" y="4520351"/>
            <a:ext cx="1360073" cy="470024"/>
          </a:xfrm>
          <a:prstGeom prst="rect">
            <a:avLst/>
          </a:prstGeom>
          <a:noFill/>
          <a:ln>
            <a:noFill/>
          </a:ln>
        </p:spPr>
      </p:pic>
      <p:pic>
        <p:nvPicPr>
          <p:cNvPr id="58" name="Google Shape;58;p13"/>
          <p:cNvPicPr preferRelativeResize="0"/>
          <p:nvPr/>
        </p:nvPicPr>
        <p:blipFill rotWithShape="1">
          <a:blip r:embed="rId2">
            <a:alphaModFix/>
          </a:blip>
          <a:srcRect b="0" l="0" r="0" t="0"/>
          <a:stretch/>
        </p:blipFill>
        <p:spPr>
          <a:xfrm>
            <a:off x="0" y="0"/>
            <a:ext cx="9144000" cy="109537"/>
          </a:xfrm>
          <a:prstGeom prst="rect">
            <a:avLst/>
          </a:prstGeom>
          <a:noFill/>
          <a:ln>
            <a:noFill/>
          </a:ln>
        </p:spPr>
      </p:pic>
      <p:pic>
        <p:nvPicPr>
          <p:cNvPr id="59" name="Google Shape;59;p13"/>
          <p:cNvPicPr preferRelativeResize="0"/>
          <p:nvPr/>
        </p:nvPicPr>
        <p:blipFill rotWithShape="1">
          <a:blip r:embed="rId3">
            <a:alphaModFix/>
          </a:blip>
          <a:srcRect b="0" l="0" r="0" t="0"/>
          <a:stretch/>
        </p:blipFill>
        <p:spPr>
          <a:xfrm>
            <a:off x="4118372" y="4667250"/>
            <a:ext cx="907256" cy="200025"/>
          </a:xfrm>
          <a:prstGeom prst="rect">
            <a:avLst/>
          </a:prstGeom>
          <a:noFill/>
          <a:ln>
            <a:noFill/>
          </a:ln>
        </p:spPr>
      </p:pic>
      <p:pic>
        <p:nvPicPr>
          <p:cNvPr id="60" name="Google Shape;60;p13"/>
          <p:cNvPicPr preferRelativeResize="0"/>
          <p:nvPr/>
        </p:nvPicPr>
        <p:blipFill rotWithShape="1">
          <a:blip r:embed="rId4">
            <a:alphaModFix/>
          </a:blip>
          <a:srcRect b="0" l="0" r="0" t="0"/>
          <a:stretch/>
        </p:blipFill>
        <p:spPr>
          <a:xfrm>
            <a:off x="6604446" y="4709013"/>
            <a:ext cx="2230754" cy="97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hyperlink" Target="https://drive.google.com/file/d/1Vc1zjvv2qIucaAh8j7D_ocDc9YDVS2ln/view"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0" Type="http://schemas.openxmlformats.org/officeDocument/2006/relationships/hyperlink" Target="https://docs.google.com/document/d/1vtgd9V7QpkpMZJKtw2psgBtaW1Fahz2WP8_2mCYOeik/edit#heading=h.dr0xcnnz8m0e" TargetMode="External"/><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hyperlink" Target="https://docs.google.com/document/d/1vtgd9V7QpkpMZJKtw2psgBtaW1Fahz2WP8_2mCYOeik/edit#heading=h.hym46qnh0mwi" TargetMode="External"/><Relationship Id="rId4" Type="http://schemas.openxmlformats.org/officeDocument/2006/relationships/hyperlink" Target="https://docs.google.com/document/d/1vtgd9V7QpkpMZJKtw2psgBtaW1Fahz2WP8_2mCYOeik/edit#heading=h.9kvcqfrmcpqf" TargetMode="External"/><Relationship Id="rId9" Type="http://schemas.openxmlformats.org/officeDocument/2006/relationships/hyperlink" Target="https://docs.google.com/document/d/1vtgd9V7QpkpMZJKtw2psgBtaW1Fahz2WP8_2mCYOeik/edit#heading=h.nsulqn517dtr" TargetMode="External"/><Relationship Id="rId5" Type="http://schemas.openxmlformats.org/officeDocument/2006/relationships/hyperlink" Target="https://docs.google.com/document/d/1vtgd9V7QpkpMZJKtw2psgBtaW1Fahz2WP8_2mCYOeik/edit#heading=h.wko9cjkhg8ji" TargetMode="External"/><Relationship Id="rId6" Type="http://schemas.openxmlformats.org/officeDocument/2006/relationships/hyperlink" Target="https://docs.google.com/document/d/1vtgd9V7QpkpMZJKtw2psgBtaW1Fahz2WP8_2mCYOeik/edit#heading=h.d6xuox2dqc3y" TargetMode="External"/><Relationship Id="rId7" Type="http://schemas.openxmlformats.org/officeDocument/2006/relationships/hyperlink" Target="https://docs.google.com/document/d/1vtgd9V7QpkpMZJKtw2psgBtaW1Fahz2WP8_2mCYOeik/edit#heading=h.hnyrednrxf9q" TargetMode="External"/><Relationship Id="rId8" Type="http://schemas.openxmlformats.org/officeDocument/2006/relationships/hyperlink" Target="https://docs.google.com/document/d/1vtgd9V7QpkpMZJKtw2psgBtaW1Fahz2WP8_2mCYOeik/edit#heading=h.c1jqi2m8tdp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hyperlink" Target="https://tagcrowd.co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hyperlink" Target="https://docs.google.com/forms"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hyperlink" Target="https://www.sketchup.co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hyperlink" Target="https://kahoot.com" TargetMode="External"/><Relationship Id="rId4" Type="http://schemas.openxmlformats.org/officeDocument/2006/relationships/hyperlink" Target="https://get.plicker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hyperlink" Target="https://appinventor.mit.edu"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hyperlink" Target="http://www.nearpod.com"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hyperlink" Target="https://padlet.com/dashboard"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hyperlink" Target="https://www.golabz.eu"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hyperlink" Target="https://edu.glogster.co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hyperlink" Target="http://www.tiki-toki.com"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hyperlink" Target="http://www.toptools4learning.com"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99806" y="1155150"/>
            <a:ext cx="84501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rgbClr val="201D1E"/>
              </a:buClr>
              <a:buSzPts val="4500"/>
              <a:buFont typeface="Calibri"/>
              <a:buNone/>
            </a:pPr>
            <a:br>
              <a:rPr b="1" lang="fi"/>
            </a:br>
            <a:r>
              <a:rPr b="1" lang="fi"/>
              <a:t>ATS STEM FRAMEWORK </a:t>
            </a:r>
            <a:br>
              <a:rPr b="1" lang="fi"/>
            </a:br>
            <a:r>
              <a:rPr b="1" lang="fi"/>
              <a:t>FOR TEACHERS</a:t>
            </a:r>
            <a:endParaRPr b="1"/>
          </a:p>
        </p:txBody>
      </p:sp>
      <p:sp>
        <p:nvSpPr>
          <p:cNvPr id="120" name="Google Shape;120;p23"/>
          <p:cNvSpPr txBox="1"/>
          <p:nvPr>
            <p:ph idx="1" type="subTitle"/>
          </p:nvPr>
        </p:nvSpPr>
        <p:spPr>
          <a:xfrm>
            <a:off x="1143000" y="3010660"/>
            <a:ext cx="6858000" cy="12417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SzPts val="1800"/>
              <a:buNone/>
            </a:pPr>
            <a:br>
              <a:rPr lang="fi"/>
            </a:br>
            <a:r>
              <a:rPr lang="fi"/>
              <a:t>WP 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2"/>
          <p:cNvSpPr txBox="1"/>
          <p:nvPr/>
        </p:nvSpPr>
        <p:spPr>
          <a:xfrm>
            <a:off x="248550" y="395075"/>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2. Disciplinary and Interdisciplinary Knowledge</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Currently, crosscutting connections remain implicit or can be missing all together. These crosscutting concepts include patterns:</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cause and effect</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scale, proportion, and quantity</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systems and system models</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energy and matter</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structure and function, and </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stability and change. </a:t>
            </a: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3"/>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2. Disciplinary and Interdisciplinary Knowledge</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The complexities of STEM disciplines’ interrelationships are captured by the following:</a:t>
            </a:r>
            <a:br>
              <a:rPr lang="fi" sz="1600">
                <a:solidFill>
                  <a:schemeClr val="dk1"/>
                </a:solidFill>
              </a:rPr>
            </a:b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Science is both a body of knowledge that has been accumulated over time and a</a:t>
            </a:r>
            <a:br>
              <a:rPr lang="fi" sz="1600">
                <a:solidFill>
                  <a:schemeClr val="dk1"/>
                </a:solidFill>
              </a:rPr>
            </a:br>
            <a:r>
              <a:rPr lang="fi" sz="1600">
                <a:solidFill>
                  <a:schemeClr val="dk1"/>
                </a:solidFill>
              </a:rPr>
              <a:t>process—scientific inquiry—that generates new knowledge. Knowledge from science informs the engineering design process.</a:t>
            </a:r>
            <a:endParaRPr sz="16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4"/>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2. Disciplinary and Interdisciplinary Knowledge</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The complexities of STEM disciplines’ interrelationships are captured by the following:</a:t>
            </a:r>
            <a:br>
              <a:rPr lang="fi" sz="1600">
                <a:solidFill>
                  <a:schemeClr val="dk1"/>
                </a:solidFill>
              </a:rPr>
            </a:b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Technology, while not a discipline in the strictest sense, comprises the entire system of people and organizations, knowledge, processes, and devices that go into creating and operating technological artifacts, as well as the artifacts themselves. Much of modern technology is a product of science and engineering, and technological tools are used in both fields.</a:t>
            </a:r>
            <a:endParaRPr sz="16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5"/>
          <p:cNvSpPr txBox="1"/>
          <p:nvPr/>
        </p:nvSpPr>
        <p:spPr>
          <a:xfrm>
            <a:off x="248550" y="45990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2. Disciplinary and Interdisciplinary Knowledge</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The complexities of STEM disciplines’ interrelationships are captured by the following:</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Engineering is both a body of knowledge—about the design and creation of human-made products—and a process for solving problems. Engineering utilizes concepts in science and mathematics as well as technological tools.</a:t>
            </a:r>
            <a:br>
              <a:rPr lang="fi" sz="1600">
                <a:solidFill>
                  <a:schemeClr val="dk1"/>
                </a:solidFill>
              </a:rPr>
            </a:b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As in science, knowledge in mathematics continues to grow, but unlike in science,</a:t>
            </a:r>
            <a:endParaRPr sz="1600">
              <a:solidFill>
                <a:schemeClr val="dk1"/>
              </a:solidFill>
            </a:endParaRPr>
          </a:p>
          <a:p>
            <a:pPr indent="0" lvl="0" marL="457200" rtl="0" algn="l">
              <a:lnSpc>
                <a:spcPct val="150000"/>
              </a:lnSpc>
              <a:spcBef>
                <a:spcPts val="0"/>
              </a:spcBef>
              <a:spcAft>
                <a:spcPts val="0"/>
              </a:spcAft>
              <a:buNone/>
            </a:pPr>
            <a:r>
              <a:rPr lang="fi" sz="1600">
                <a:solidFill>
                  <a:schemeClr val="dk1"/>
                </a:solidFill>
              </a:rPr>
              <a:t>knowledge in mathematics is not overturned, unless the foundational assumptions are transformed. Mathematics is used in science, engineering, and technology.</a:t>
            </a: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6"/>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2. Disciplinary and Interdisciplinary </a:t>
            </a:r>
            <a:r>
              <a:rPr b="1" lang="fi" sz="1600">
                <a:solidFill>
                  <a:srgbClr val="701C7F"/>
                </a:solidFill>
              </a:rPr>
              <a:t>Knowledge</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During the knowledge construction process, the teacher’s role is as a coach and facilitator rather than a dispenser of knowledge, as the focus is on problem-centred learning, inquiry-based learning, design-based learning, cooperative learning and other aspects, such as project-based and performance-based tasks.</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7"/>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2. Disciplinary and Interdisciplinary Knowledge</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Making crosscutting STEM connections is complex and requires teachers to teach STEM content in deliberate ways so that students understand how STEM knowledge is applied to real-world problems. Crosscutting concepts provide students with connections and intellectual tools that are related across the differing areas of disciplinary content and can enrich their application of practices and their understanding of core ideas.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8"/>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2. Disciplinary and Interdisciplinary Knowledge</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Locating crosscutting practices will help students identify similarities in the nature of work conducted by scientists, technologists, engineers, and mathematicians, and could help students to make more informed decisions about STEM career pathways. </a:t>
            </a:r>
            <a:endParaRPr sz="1600">
              <a:solidFill>
                <a:schemeClr val="dk1"/>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9"/>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3. Engineering Design and Practices</a:t>
            </a:r>
            <a:endParaRPr b="1" sz="1600">
              <a:solidFill>
                <a:srgbClr val="701C7F"/>
              </a:solidFill>
            </a:endParaRPr>
          </a:p>
          <a:p>
            <a:pPr indent="0" lvl="0" marL="0" rtl="0" algn="just">
              <a:lnSpc>
                <a:spcPct val="150000"/>
              </a:lnSpc>
              <a:spcBef>
                <a:spcPts val="40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Engineering design should be used as a catalyst to STEM learning. The model presented here will be utilised during the classroom application process. The steps followed during the engineering design process are: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1. Groups define the problem, which requires understanding the needs of the “client” and all of the task constraints.</a:t>
            </a:r>
            <a:br>
              <a:rPr lang="fi" sz="1600">
                <a:solidFill>
                  <a:schemeClr val="dk1"/>
                </a:solidFill>
              </a:rPr>
            </a:b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2. Groups brainstorm potential solutions or solution methods and select an initial design.</a:t>
            </a:r>
            <a:endParaRPr sz="16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0"/>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3. Engineering Design and Practices</a:t>
            </a:r>
            <a:br>
              <a:rPr lang="fi" sz="1600">
                <a:solidFill>
                  <a:schemeClr val="dk1"/>
                </a:solidFill>
              </a:rPr>
            </a:br>
            <a:endParaRPr sz="1600">
              <a:solidFill>
                <a:schemeClr val="dk1"/>
              </a:solidFill>
            </a:endParaRPr>
          </a:p>
          <a:p>
            <a:pPr indent="0" lvl="0" marL="0" rtl="0" algn="l">
              <a:lnSpc>
                <a:spcPct val="150000"/>
              </a:lnSpc>
              <a:spcBef>
                <a:spcPts val="400"/>
              </a:spcBef>
              <a:spcAft>
                <a:spcPts val="0"/>
              </a:spcAft>
              <a:buNone/>
            </a:pPr>
            <a:r>
              <a:rPr lang="fi" sz="1600">
                <a:solidFill>
                  <a:schemeClr val="dk1"/>
                </a:solidFill>
              </a:rPr>
              <a:t>3. Groups go through iterative cycles of building, testing and evaluating, and researching, which often leads to redesign. During the test and evaluate step(s), the task constraints are continually revisited to make sure that all the conditions have been met and that the solution adequately addresses the problem.</a:t>
            </a:r>
            <a:endParaRPr sz="1600">
              <a:solidFill>
                <a:schemeClr val="dk1"/>
              </a:solidFill>
            </a:endParaRPr>
          </a:p>
          <a:p>
            <a:pPr indent="0" lvl="0" marL="0" rtl="0" algn="l">
              <a:lnSpc>
                <a:spcPct val="150000"/>
              </a:lnSpc>
              <a:spcBef>
                <a:spcPts val="0"/>
              </a:spcBef>
              <a:spcAft>
                <a:spcPts val="0"/>
              </a:spcAft>
              <a:buNone/>
            </a:pPr>
            <a:br>
              <a:rPr lang="fi" sz="1600">
                <a:solidFill>
                  <a:schemeClr val="dk1"/>
                </a:solidFill>
              </a:rPr>
            </a:br>
            <a:r>
              <a:rPr lang="fi" sz="1600">
                <a:solidFill>
                  <a:schemeClr val="dk1"/>
                </a:solidFill>
              </a:rPr>
              <a:t>4. The final step in the process involves some form of public sharing of solutions and</a:t>
            </a: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solution methods.</a:t>
            </a:r>
            <a:endParaRPr sz="1600">
              <a:solidFill>
                <a:schemeClr val="dk1"/>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1"/>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4. Appropriate Use and Application of Technology</a:t>
            </a:r>
            <a:endParaRPr b="1" sz="1600">
              <a:solidFill>
                <a:srgbClr val="701C7F"/>
              </a:solidFill>
            </a:endParaRPr>
          </a:p>
          <a:p>
            <a:pPr indent="0" lvl="0" marL="0" rtl="0" algn="just">
              <a:lnSpc>
                <a:spcPct val="150000"/>
              </a:lnSpc>
              <a:spcBef>
                <a:spcPts val="400"/>
              </a:spcBef>
              <a:spcAft>
                <a:spcPts val="0"/>
              </a:spcAft>
              <a:buNone/>
            </a:pPr>
            <a:br>
              <a:rPr lang="fi" sz="1600">
                <a:solidFill>
                  <a:schemeClr val="dk1"/>
                </a:solidFill>
              </a:rPr>
            </a:br>
            <a:r>
              <a:rPr lang="fi" sz="1600">
                <a:solidFill>
                  <a:schemeClr val="dk1"/>
                </a:solidFill>
              </a:rPr>
              <a:t>During the STEM integration process, technology can either be viewed as a tool to facilitate teaching or a product or service produced as part of classroom practices. </a:t>
            </a:r>
            <a:br>
              <a:rPr lang="fi" sz="1600">
                <a:solidFill>
                  <a:schemeClr val="dk1"/>
                </a:solidFill>
              </a:rPr>
            </a:br>
            <a:br>
              <a:rPr lang="fi" sz="1600">
                <a:solidFill>
                  <a:schemeClr val="dk1"/>
                </a:solidFill>
              </a:rPr>
            </a:br>
            <a:r>
              <a:rPr lang="fi" sz="1600">
                <a:solidFill>
                  <a:schemeClr val="dk1"/>
                </a:solidFill>
              </a:rPr>
              <a:t>Some examples of technology use in the classroom practices include the use of simulations and 3D technologies, developing robots, virtual reality and programming.</a:t>
            </a:r>
            <a:endParaRPr sz="1600">
              <a:solidFill>
                <a:schemeClr val="dk1"/>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nvSpPr>
        <p:spPr>
          <a:xfrm>
            <a:off x="530375" y="919800"/>
            <a:ext cx="7757700" cy="438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What will we be talking about in this material?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br>
              <a:rPr b="1" lang="fi" sz="1200"/>
            </a:br>
            <a:endParaRPr b="1" sz="1200"/>
          </a:p>
          <a:p>
            <a:pPr indent="-317500" lvl="0" marL="457200" rtl="0" algn="l">
              <a:spcBef>
                <a:spcPts val="0"/>
              </a:spcBef>
              <a:spcAft>
                <a:spcPts val="0"/>
              </a:spcAft>
              <a:buSzPts val="1400"/>
              <a:buAutoNum type="arabicPeriod"/>
            </a:pPr>
            <a:r>
              <a:rPr b="1" lang="fi">
                <a:solidFill>
                  <a:schemeClr val="dk1"/>
                </a:solidFill>
              </a:rPr>
              <a:t>ATS STEM design principles </a:t>
            </a:r>
            <a:br>
              <a:rPr b="1" lang="fi">
                <a:solidFill>
                  <a:schemeClr val="dk1"/>
                </a:solidFill>
              </a:rPr>
            </a:br>
            <a:endParaRPr b="1">
              <a:solidFill>
                <a:schemeClr val="dk1"/>
              </a:solidFill>
            </a:endParaRPr>
          </a:p>
          <a:p>
            <a:pPr indent="-317500" lvl="0" marL="457200" rtl="0" algn="l">
              <a:spcBef>
                <a:spcPts val="0"/>
              </a:spcBef>
              <a:spcAft>
                <a:spcPts val="0"/>
              </a:spcAft>
              <a:buSzPts val="1400"/>
              <a:buAutoNum type="arabicPeriod"/>
            </a:pPr>
            <a:r>
              <a:rPr b="1" lang="fi">
                <a:solidFill>
                  <a:schemeClr val="dk1"/>
                </a:solidFill>
              </a:rPr>
              <a:t>Transversal competencies </a:t>
            </a:r>
            <a:br>
              <a:rPr b="1" lang="fi">
                <a:solidFill>
                  <a:schemeClr val="dk1"/>
                </a:solidFill>
              </a:rPr>
            </a:br>
            <a:endParaRPr b="1">
              <a:solidFill>
                <a:schemeClr val="dk1"/>
              </a:solidFill>
            </a:endParaRPr>
          </a:p>
          <a:p>
            <a:pPr indent="-317500" lvl="0" marL="457200" rtl="0" algn="l">
              <a:spcBef>
                <a:spcPts val="0"/>
              </a:spcBef>
              <a:spcAft>
                <a:spcPts val="0"/>
              </a:spcAft>
              <a:buSzPts val="1400"/>
              <a:buAutoNum type="arabicPeriod"/>
            </a:pPr>
            <a:r>
              <a:rPr b="1" lang="fi"/>
              <a:t>Formative assessment </a:t>
            </a:r>
            <a:endParaRPr b="1"/>
          </a:p>
          <a:p>
            <a:pPr indent="0" lvl="0" marL="0" rtl="0" algn="l">
              <a:spcBef>
                <a:spcPts val="0"/>
              </a:spcBef>
              <a:spcAft>
                <a:spcPts val="0"/>
              </a:spcAft>
              <a:buNone/>
            </a:pPr>
            <a:r>
              <a:t/>
            </a:r>
            <a:endParaRPr b="1"/>
          </a:p>
          <a:p>
            <a:pPr indent="-317500" lvl="0" marL="457200" rtl="0" algn="l">
              <a:spcBef>
                <a:spcPts val="0"/>
              </a:spcBef>
              <a:spcAft>
                <a:spcPts val="0"/>
              </a:spcAft>
              <a:buSzPts val="1400"/>
              <a:buAutoNum type="arabicPeriod"/>
            </a:pPr>
            <a:r>
              <a:rPr b="1" lang="fi"/>
              <a:t>Digital assessment tools</a:t>
            </a:r>
            <a:br>
              <a:rPr b="1" lang="fi"/>
            </a:br>
            <a:endParaRPr b="1"/>
          </a:p>
          <a:p>
            <a:pPr indent="-317500" lvl="0" marL="457200" rtl="0" algn="l">
              <a:spcBef>
                <a:spcPts val="0"/>
              </a:spcBef>
              <a:spcAft>
                <a:spcPts val="0"/>
              </a:spcAft>
              <a:buSzPts val="1400"/>
              <a:buAutoNum type="arabicPeriod"/>
            </a:pPr>
            <a:r>
              <a:rPr b="1" lang="fi"/>
              <a:t>Integrated STEM </a:t>
            </a:r>
            <a:endParaRPr b="1"/>
          </a:p>
          <a:p>
            <a:pPr indent="0" lvl="0" marL="0" rtl="0" algn="l">
              <a:spcBef>
                <a:spcPts val="0"/>
              </a:spcBef>
              <a:spcAft>
                <a:spcPts val="0"/>
              </a:spcAft>
              <a:buNone/>
            </a:pPr>
            <a:r>
              <a:t/>
            </a:r>
            <a:endParaRPr b="1"/>
          </a:p>
          <a:p>
            <a:pPr indent="0" lvl="0" marL="0" rtl="0" algn="l">
              <a:spcBef>
                <a:spcPts val="0"/>
              </a:spcBef>
              <a:spcAft>
                <a:spcPts val="0"/>
              </a:spcAft>
              <a:buNone/>
            </a:pPr>
            <a:br>
              <a:rPr b="1" lang="fi" sz="1200"/>
            </a:br>
            <a:r>
              <a:rPr b="1" lang="fi" sz="1200"/>
              <a:t>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2"/>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b="1" lang="fi" sz="1600">
                <a:solidFill>
                  <a:srgbClr val="701C7F"/>
                </a:solidFill>
              </a:rPr>
              <a:t>5. Real-world Contexts</a:t>
            </a:r>
            <a:br>
              <a:rPr lang="fi" sz="1600">
                <a:solidFill>
                  <a:schemeClr val="dk1"/>
                </a:solidFill>
              </a:rPr>
            </a:br>
            <a:br>
              <a:rPr lang="fi" sz="1600">
                <a:solidFill>
                  <a:schemeClr val="dk1"/>
                </a:solidFill>
              </a:rPr>
            </a:br>
            <a:r>
              <a:rPr lang="fi" sz="1600">
                <a:solidFill>
                  <a:schemeClr val="dk1"/>
                </a:solidFill>
              </a:rPr>
              <a:t>Connecting the discipline matter to real-life makes it more meaningful to students. Instead of being taught in a vacuum, disciplines should be brought to life through students needing to use it in order to solve real problems.</a:t>
            </a:r>
            <a:br>
              <a:rPr lang="fi" sz="1600">
                <a:solidFill>
                  <a:schemeClr val="dk1"/>
                </a:solidFill>
              </a:rPr>
            </a:br>
            <a:br>
              <a:rPr lang="fi" sz="1600">
                <a:solidFill>
                  <a:schemeClr val="dk1"/>
                </a:solidFill>
              </a:rPr>
            </a:br>
            <a:r>
              <a:rPr lang="fi" sz="1600">
                <a:solidFill>
                  <a:schemeClr val="dk1"/>
                </a:solidFill>
              </a:rPr>
              <a:t>The context for school level implementations in ATS STEM is the United Nations Sustainable Development Goals that direct action on the part of all nations towards improving life on our planet by 2030. Pilot schools are free to specify and define how they wish to approach this context. </a:t>
            </a:r>
            <a:endParaRPr sz="1600">
              <a:solidFill>
                <a:schemeClr val="dk1"/>
              </a:solidFill>
            </a:endParaRPr>
          </a:p>
          <a:p>
            <a:pPr indent="0" lvl="0" marL="0" rtl="0" algn="just">
              <a:lnSpc>
                <a:spcPct val="150000"/>
              </a:lnSpc>
              <a:spcBef>
                <a:spcPts val="40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43"/>
          <p:cNvPicPr preferRelativeResize="0"/>
          <p:nvPr/>
        </p:nvPicPr>
        <p:blipFill>
          <a:blip r:embed="rId3">
            <a:alphaModFix/>
          </a:blip>
          <a:stretch>
            <a:fillRect/>
          </a:stretch>
        </p:blipFill>
        <p:spPr>
          <a:xfrm>
            <a:off x="163200" y="409924"/>
            <a:ext cx="7941050" cy="4046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4"/>
          <p:cNvSpPr txBox="1"/>
          <p:nvPr/>
        </p:nvSpPr>
        <p:spPr>
          <a:xfrm>
            <a:off x="524325" y="744100"/>
            <a:ext cx="8412000" cy="26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600">
              <a:solidFill>
                <a:srgbClr val="701C7F"/>
              </a:solidFill>
            </a:endParaRPr>
          </a:p>
          <a:p>
            <a:pPr indent="0" lvl="0" marL="0" rtl="0" algn="l">
              <a:spcBef>
                <a:spcPts val="0"/>
              </a:spcBef>
              <a:spcAft>
                <a:spcPts val="0"/>
              </a:spcAft>
              <a:buNone/>
            </a:pPr>
            <a:r>
              <a:t/>
            </a:r>
            <a:endParaRPr b="1" sz="1600">
              <a:solidFill>
                <a:srgbClr val="201D1E"/>
              </a:solidFill>
            </a:endParaRPr>
          </a:p>
          <a:p>
            <a:pPr indent="0" lvl="0" marL="0" rtl="0" algn="l">
              <a:spcBef>
                <a:spcPts val="0"/>
              </a:spcBef>
              <a:spcAft>
                <a:spcPts val="0"/>
              </a:spcAft>
              <a:buNone/>
            </a:pPr>
            <a:r>
              <a:rPr b="1" lang="fi" sz="1600">
                <a:solidFill>
                  <a:srgbClr val="201D1E"/>
                </a:solidFill>
              </a:rPr>
              <a:t>What</a:t>
            </a:r>
            <a:r>
              <a:rPr lang="fi" sz="1600">
                <a:solidFill>
                  <a:srgbClr val="201D1E"/>
                </a:solidFill>
              </a:rPr>
              <a:t>: the goals of sustainable development. All goals are important and interconnected. In other words, one goal cannot be achieved without another.</a:t>
            </a:r>
            <a:endParaRPr sz="1600">
              <a:solidFill>
                <a:srgbClr val="201D1E"/>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rgbClr val="201D1E"/>
              </a:solidFill>
            </a:endParaRPr>
          </a:p>
          <a:p>
            <a:pPr indent="0" lvl="0" marL="0" rtl="0" algn="l">
              <a:lnSpc>
                <a:spcPct val="115000"/>
              </a:lnSpc>
              <a:spcBef>
                <a:spcPts val="0"/>
              </a:spcBef>
              <a:spcAft>
                <a:spcPts val="0"/>
              </a:spcAft>
              <a:buClr>
                <a:schemeClr val="dk1"/>
              </a:buClr>
              <a:buSzPts val="1100"/>
              <a:buFont typeface="Arial"/>
              <a:buNone/>
            </a:pPr>
            <a:r>
              <a:rPr b="1" lang="fi" sz="1600">
                <a:solidFill>
                  <a:srgbClr val="201D1E"/>
                </a:solidFill>
              </a:rPr>
              <a:t>Who</a:t>
            </a:r>
            <a:r>
              <a:rPr lang="fi" sz="1600">
                <a:solidFill>
                  <a:srgbClr val="201D1E"/>
                </a:solidFill>
              </a:rPr>
              <a:t>: Goals are relevant for all of us: countries, municipalities, businesses, schools, you and me. Everyone can participate with their choices and by disseminating information about the goals and by promoting political decision making as a way to a better future.</a:t>
            </a:r>
            <a:endParaRPr sz="1600">
              <a:solidFill>
                <a:srgbClr val="201D1E"/>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rgbClr val="201D1E"/>
              </a:solidFill>
            </a:endParaRPr>
          </a:p>
          <a:p>
            <a:pPr indent="0" lvl="0" marL="0" marR="38100" rtl="0" algn="l">
              <a:lnSpc>
                <a:spcPct val="128571"/>
              </a:lnSpc>
              <a:spcBef>
                <a:spcPts val="0"/>
              </a:spcBef>
              <a:spcAft>
                <a:spcPts val="0"/>
              </a:spcAft>
              <a:buNone/>
            </a:pPr>
            <a:r>
              <a:rPr b="1" lang="fi" sz="1600">
                <a:solidFill>
                  <a:srgbClr val="201D1E"/>
                </a:solidFill>
              </a:rPr>
              <a:t>Why</a:t>
            </a:r>
            <a:r>
              <a:rPr lang="fi" sz="1600">
                <a:solidFill>
                  <a:srgbClr val="201D1E"/>
                </a:solidFill>
              </a:rPr>
              <a:t>: to make the world a better place for us all, acknowledging points of view of environment, human rights and economic. </a:t>
            </a:r>
            <a:endParaRPr sz="1600">
              <a:solidFill>
                <a:srgbClr val="201D1E"/>
              </a:solidFill>
            </a:endParaRPr>
          </a:p>
          <a:p>
            <a:pPr indent="0" lvl="0" marL="0" rtl="0" algn="l">
              <a:spcBef>
                <a:spcPts val="0"/>
              </a:spcBef>
              <a:spcAft>
                <a:spcPts val="0"/>
              </a:spcAft>
              <a:buNone/>
            </a:pPr>
            <a:r>
              <a:t/>
            </a:r>
            <a:endParaRPr b="1"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5"/>
          <p:cNvSpPr txBox="1"/>
          <p:nvPr/>
        </p:nvSpPr>
        <p:spPr>
          <a:xfrm>
            <a:off x="201000" y="398850"/>
            <a:ext cx="8108700" cy="4156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AGENDA CARDS</a:t>
            </a:r>
            <a:endParaRPr b="1" sz="1600">
              <a:solidFill>
                <a:srgbClr val="701C7F"/>
              </a:solidFill>
            </a:endParaRPr>
          </a:p>
          <a:p>
            <a:pPr indent="0" lvl="0" marL="0" rtl="0" algn="l">
              <a:lnSpc>
                <a:spcPct val="150000"/>
              </a:lnSpc>
              <a:spcBef>
                <a:spcPts val="400"/>
              </a:spcBef>
              <a:spcAft>
                <a:spcPts val="0"/>
              </a:spcAft>
              <a:buNone/>
            </a:pPr>
            <a:br>
              <a:rPr b="1" lang="fi" sz="1200">
                <a:solidFill>
                  <a:schemeClr val="dk1"/>
                </a:solidFill>
              </a:rPr>
            </a:br>
            <a:r>
              <a:rPr lang="fi" sz="1200">
                <a:solidFill>
                  <a:schemeClr val="dk1"/>
                </a:solidFill>
              </a:rPr>
              <a:t>The ATS STEM teacher training material provides Agenda 2030 cards that include three cards for each goal. </a:t>
            </a:r>
            <a:endParaRPr sz="1200">
              <a:solidFill>
                <a:schemeClr val="dk1"/>
              </a:solidFill>
            </a:endParaRPr>
          </a:p>
          <a:p>
            <a:pPr indent="0" lvl="0" marL="0" rtl="0" algn="l">
              <a:lnSpc>
                <a:spcPct val="150000"/>
              </a:lnSpc>
              <a:spcBef>
                <a:spcPts val="0"/>
              </a:spcBef>
              <a:spcAft>
                <a:spcPts val="0"/>
              </a:spcAft>
              <a:buNone/>
            </a:pPr>
            <a:r>
              <a:t/>
            </a:r>
            <a:endParaRPr sz="1200">
              <a:solidFill>
                <a:schemeClr val="dk1"/>
              </a:solidFill>
            </a:endParaRPr>
          </a:p>
          <a:p>
            <a:pPr indent="-304800" lvl="0" marL="457200" rtl="0" algn="l">
              <a:lnSpc>
                <a:spcPct val="150000"/>
              </a:lnSpc>
              <a:spcBef>
                <a:spcPts val="0"/>
              </a:spcBef>
              <a:spcAft>
                <a:spcPts val="0"/>
              </a:spcAft>
              <a:buClr>
                <a:schemeClr val="dk1"/>
              </a:buClr>
              <a:buSzPts val="1200"/>
              <a:buChar char="●"/>
            </a:pPr>
            <a:r>
              <a:rPr lang="fi" sz="1200">
                <a:solidFill>
                  <a:schemeClr val="dk1"/>
                </a:solidFill>
              </a:rPr>
              <a:t>The first card presents a summary of the goal. </a:t>
            </a:r>
            <a:br>
              <a:rPr lang="fi" sz="1200">
                <a:solidFill>
                  <a:schemeClr val="dk1"/>
                </a:solidFill>
              </a:rPr>
            </a:br>
            <a:endParaRPr sz="1200">
              <a:solidFill>
                <a:schemeClr val="dk1"/>
              </a:solidFill>
            </a:endParaRPr>
          </a:p>
          <a:p>
            <a:pPr indent="-304800" lvl="0" marL="457200" rtl="0" algn="l">
              <a:lnSpc>
                <a:spcPct val="150000"/>
              </a:lnSpc>
              <a:spcBef>
                <a:spcPts val="0"/>
              </a:spcBef>
              <a:spcAft>
                <a:spcPts val="0"/>
              </a:spcAft>
              <a:buClr>
                <a:schemeClr val="dk1"/>
              </a:buClr>
              <a:buSzPts val="1200"/>
              <a:buChar char="●"/>
            </a:pPr>
            <a:r>
              <a:rPr lang="fi" sz="1200">
                <a:solidFill>
                  <a:schemeClr val="dk1"/>
                </a:solidFill>
              </a:rPr>
              <a:t>The second card provides a short task related to the goal. </a:t>
            </a:r>
            <a:br>
              <a:rPr lang="fi" sz="1200">
                <a:solidFill>
                  <a:schemeClr val="dk1"/>
                </a:solidFill>
              </a:rPr>
            </a:br>
            <a:r>
              <a:rPr lang="fi" sz="1200">
                <a:solidFill>
                  <a:schemeClr val="dk1"/>
                </a:solidFill>
              </a:rPr>
              <a:t>It is possible to build a circuit activity with these cards.</a:t>
            </a:r>
            <a:br>
              <a:rPr lang="fi" sz="1200">
                <a:solidFill>
                  <a:schemeClr val="dk1"/>
                </a:solidFill>
              </a:rPr>
            </a:br>
            <a:r>
              <a:rPr lang="fi" sz="1200">
                <a:solidFill>
                  <a:schemeClr val="dk1"/>
                </a:solidFill>
              </a:rPr>
              <a:t> </a:t>
            </a:r>
            <a:endParaRPr sz="1200">
              <a:solidFill>
                <a:schemeClr val="dk1"/>
              </a:solidFill>
            </a:endParaRPr>
          </a:p>
          <a:p>
            <a:pPr indent="-304800" lvl="0" marL="457200" rtl="0" algn="l">
              <a:lnSpc>
                <a:spcPct val="150000"/>
              </a:lnSpc>
              <a:spcBef>
                <a:spcPts val="0"/>
              </a:spcBef>
              <a:spcAft>
                <a:spcPts val="0"/>
              </a:spcAft>
              <a:buClr>
                <a:schemeClr val="dk1"/>
              </a:buClr>
              <a:buSzPts val="1200"/>
              <a:buChar char="●"/>
            </a:pPr>
            <a:r>
              <a:rPr lang="fi" sz="1200">
                <a:solidFill>
                  <a:schemeClr val="dk1"/>
                </a:solidFill>
              </a:rPr>
              <a:t>The third card presents a broader task related to the goal.</a:t>
            </a:r>
            <a:br>
              <a:rPr lang="fi" sz="1200">
                <a:solidFill>
                  <a:schemeClr val="dk1"/>
                </a:solidFill>
              </a:rPr>
            </a:br>
            <a:br>
              <a:rPr lang="fi" sz="1200">
                <a:solidFill>
                  <a:schemeClr val="dk1"/>
                </a:solidFill>
              </a:rPr>
            </a:br>
            <a:r>
              <a:rPr lang="fi" sz="1200">
                <a:solidFill>
                  <a:schemeClr val="dk1"/>
                </a:solidFill>
              </a:rPr>
              <a:t>The cards can be found here: </a:t>
            </a:r>
            <a:r>
              <a:rPr lang="fi" sz="1200" u="sng">
                <a:solidFill>
                  <a:schemeClr val="dk1"/>
                </a:solidFill>
                <a:hlinkClick r:id="rId3">
                  <a:extLst>
                    <a:ext uri="{A12FA001-AC4F-418D-AE19-62706E023703}">
                      <ahyp:hlinkClr val="tx"/>
                    </a:ext>
                  </a:extLst>
                </a:hlinkClick>
              </a:rPr>
              <a:t>bit.ly/agendacards</a:t>
            </a:r>
            <a:br>
              <a:rPr lang="fi" sz="1200">
                <a:solidFill>
                  <a:schemeClr val="dk1"/>
                </a:solidFill>
              </a:rPr>
            </a:br>
            <a:br>
              <a:rPr lang="fi" sz="1200">
                <a:solidFill>
                  <a:schemeClr val="dk1"/>
                </a:solidFill>
              </a:rPr>
            </a:br>
            <a:endParaRPr sz="1200">
              <a:solidFill>
                <a:schemeClr val="dk1"/>
              </a:solidFill>
            </a:endParaRPr>
          </a:p>
        </p:txBody>
      </p:sp>
      <p:sp>
        <p:nvSpPr>
          <p:cNvPr id="231" name="Google Shape;231;p45"/>
          <p:cNvSpPr/>
          <p:nvPr/>
        </p:nvSpPr>
        <p:spPr>
          <a:xfrm>
            <a:off x="7648200" y="215675"/>
            <a:ext cx="1184100" cy="1184100"/>
          </a:xfrm>
          <a:prstGeom prst="ellipse">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232" name="Google Shape;232;p45"/>
          <p:cNvSpPr txBox="1"/>
          <p:nvPr/>
        </p:nvSpPr>
        <p:spPr>
          <a:xfrm>
            <a:off x="7700700" y="598325"/>
            <a:ext cx="1079100" cy="41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500">
                <a:latin typeface="Francois One"/>
                <a:ea typeface="Francois One"/>
                <a:cs typeface="Francois One"/>
                <a:sym typeface="Francois One"/>
              </a:rPr>
              <a:t>ACTIVITY</a:t>
            </a:r>
            <a:endParaRPr b="1" sz="1500">
              <a:latin typeface="Francois One"/>
              <a:ea typeface="Francois One"/>
              <a:cs typeface="Francois One"/>
              <a:sym typeface="Francois One"/>
            </a:endParaRPr>
          </a:p>
        </p:txBody>
      </p:sp>
      <p:pic>
        <p:nvPicPr>
          <p:cNvPr id="233" name="Google Shape;233;p45"/>
          <p:cNvPicPr preferRelativeResize="0"/>
          <p:nvPr/>
        </p:nvPicPr>
        <p:blipFill>
          <a:blip r:embed="rId4">
            <a:alphaModFix/>
          </a:blip>
          <a:stretch>
            <a:fillRect/>
          </a:stretch>
        </p:blipFill>
        <p:spPr>
          <a:xfrm>
            <a:off x="6703350" y="1697850"/>
            <a:ext cx="2076450" cy="2857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6"/>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6. Appropriate Pedagogical Practices</a:t>
            </a:r>
            <a:endParaRPr b="1" sz="1600">
              <a:solidFill>
                <a:srgbClr val="701C7F"/>
              </a:solidFill>
            </a:endParaRPr>
          </a:p>
          <a:p>
            <a:pPr indent="0" lvl="0" marL="0" rtl="0" algn="just">
              <a:lnSpc>
                <a:spcPct val="150000"/>
              </a:lnSpc>
              <a:spcBef>
                <a:spcPts val="400"/>
              </a:spcBef>
              <a:spcAft>
                <a:spcPts val="0"/>
              </a:spcAft>
              <a:buNone/>
            </a:pPr>
            <a:r>
              <a:t/>
            </a:r>
            <a:endParaRPr sz="1600">
              <a:solidFill>
                <a:schemeClr val="dk1"/>
              </a:solidFill>
            </a:endParaRPr>
          </a:p>
          <a:p>
            <a:pPr indent="0" lvl="0" marL="0" rtl="0" algn="just">
              <a:lnSpc>
                <a:spcPct val="150000"/>
              </a:lnSpc>
              <a:spcBef>
                <a:spcPts val="0"/>
              </a:spcBef>
              <a:spcAft>
                <a:spcPts val="0"/>
              </a:spcAft>
              <a:buNone/>
            </a:pPr>
            <a:r>
              <a:rPr lang="fi" sz="1600">
                <a:solidFill>
                  <a:schemeClr val="dk1"/>
                </a:solidFill>
              </a:rPr>
              <a:t>A range of appropriate pedagogical and classroom practices can be applied, eg:  </a:t>
            </a:r>
            <a:endParaRPr sz="1600">
              <a:solidFill>
                <a:schemeClr val="dk1"/>
              </a:solidFill>
            </a:endParaRPr>
          </a:p>
          <a:p>
            <a:pPr indent="0" lvl="0" marL="0" rtl="0" algn="just">
              <a:lnSpc>
                <a:spcPct val="150000"/>
              </a:lnSpc>
              <a:spcBef>
                <a:spcPts val="0"/>
              </a:spcBef>
              <a:spcAft>
                <a:spcPts val="0"/>
              </a:spcAft>
              <a:buNone/>
            </a:pPr>
            <a:r>
              <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Inquiry-based teaching method </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Project-based teaching method </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STEM-based modelling activities </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Teaching through instructional pedagogy</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Teaching through the engineering design process </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Using authentic learning activities </a:t>
            </a:r>
            <a:endParaRPr sz="16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7"/>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6. Appropriate Pedagogical Practices</a:t>
            </a:r>
            <a:endParaRPr b="1" sz="1600">
              <a:solidFill>
                <a:srgbClr val="701C7F"/>
              </a:solidFill>
            </a:endParaRPr>
          </a:p>
          <a:p>
            <a:pPr indent="0" lvl="0" marL="0" rtl="0" algn="just">
              <a:lnSpc>
                <a:spcPct val="150000"/>
              </a:lnSpc>
              <a:spcBef>
                <a:spcPts val="400"/>
              </a:spcBef>
              <a:spcAft>
                <a:spcPts val="0"/>
              </a:spcAft>
              <a:buNone/>
            </a:pPr>
            <a:r>
              <a:t/>
            </a:r>
            <a:endParaRPr sz="1600">
              <a:solidFill>
                <a:schemeClr val="dk1"/>
              </a:solidFill>
            </a:endParaRPr>
          </a:p>
          <a:p>
            <a:pPr indent="0" lvl="0" marL="0" rtl="0" algn="just">
              <a:lnSpc>
                <a:spcPct val="150000"/>
              </a:lnSpc>
              <a:spcBef>
                <a:spcPts val="0"/>
              </a:spcBef>
              <a:spcAft>
                <a:spcPts val="0"/>
              </a:spcAft>
              <a:buNone/>
            </a:pPr>
            <a:r>
              <a:rPr lang="fi" sz="1600">
                <a:solidFill>
                  <a:schemeClr val="dk1"/>
                </a:solidFill>
              </a:rPr>
              <a:t>A range of appropriate pedagogical and classroom practices can be applied, eg:  </a:t>
            </a:r>
            <a:endParaRPr sz="1600">
              <a:solidFill>
                <a:schemeClr val="dk1"/>
              </a:solidFill>
            </a:endParaRPr>
          </a:p>
          <a:p>
            <a:pPr indent="0" lvl="0" marL="0" rtl="0" algn="just">
              <a:lnSpc>
                <a:spcPct val="150000"/>
              </a:lnSpc>
              <a:spcBef>
                <a:spcPts val="0"/>
              </a:spcBef>
              <a:spcAft>
                <a:spcPts val="0"/>
              </a:spcAft>
              <a:buNone/>
            </a:pPr>
            <a:r>
              <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Teaching with grade-appropriate materials and encompassing hands-on, minds-on, and collaborative approaches to learning </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Using appropriate technologies, such as modelling, simulation, and distance learning to enhance learning experiences and investigations </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Creating products and/or solving problems that can be made or solved using engineering principles </a:t>
            </a:r>
            <a:endParaRPr sz="1600">
              <a:solidFill>
                <a:schemeClr val="dk1"/>
              </a:solidFill>
            </a:endParaRPr>
          </a:p>
          <a:p>
            <a:pPr indent="0" lvl="0" marL="0" rtl="0" algn="l">
              <a:lnSpc>
                <a:spcPct val="150000"/>
              </a:lnSpc>
              <a:spcBef>
                <a:spcPts val="1200"/>
              </a:spcBef>
              <a:spcAft>
                <a:spcPts val="0"/>
              </a:spcAft>
              <a:buNone/>
            </a:pPr>
            <a:r>
              <a:t/>
            </a:r>
            <a:endParaRPr b="1" sz="1600">
              <a:solidFill>
                <a:srgbClr val="701C7F"/>
              </a:solidFill>
            </a:endParaRPr>
          </a:p>
          <a:p>
            <a:pPr indent="0" lvl="0" marL="0" rtl="0" algn="just">
              <a:lnSpc>
                <a:spcPct val="150000"/>
              </a:lnSpc>
              <a:spcBef>
                <a:spcPts val="40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8"/>
          <p:cNvSpPr txBox="1"/>
          <p:nvPr/>
        </p:nvSpPr>
        <p:spPr>
          <a:xfrm>
            <a:off x="250125" y="646850"/>
            <a:ext cx="8412000" cy="10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Checklist for STEM principles</a:t>
            </a:r>
            <a:br>
              <a:rPr b="1" lang="fi" sz="1600">
                <a:solidFill>
                  <a:srgbClr val="701C7F"/>
                </a:solidFill>
              </a:rPr>
            </a:br>
            <a:br>
              <a:rPr b="1" lang="fi" sz="1600">
                <a:solidFill>
                  <a:srgbClr val="701C7F"/>
                </a:solidFill>
              </a:rPr>
            </a:br>
            <a:r>
              <a:rPr b="1" lang="fi">
                <a:solidFill>
                  <a:srgbClr val="201D1E"/>
                </a:solidFill>
              </a:rPr>
              <a:t>When designing an ATS STEM implementation, you do not have to acknowledge all the principles during each activity. However, you need to make sure that all boxes will be ticked during the two (or more) activities.</a:t>
            </a:r>
            <a:endParaRPr b="1">
              <a:solidFill>
                <a:srgbClr val="201D1E"/>
              </a:solidFill>
            </a:endParaRPr>
          </a:p>
          <a:p>
            <a:pPr indent="0" lvl="0" marL="0" rtl="0" algn="l">
              <a:spcBef>
                <a:spcPts val="0"/>
              </a:spcBef>
              <a:spcAft>
                <a:spcPts val="0"/>
              </a:spcAft>
              <a:buNone/>
            </a:pPr>
            <a:r>
              <a:t/>
            </a:r>
            <a:endParaRPr b="1"/>
          </a:p>
        </p:txBody>
      </p:sp>
      <p:graphicFrame>
        <p:nvGraphicFramePr>
          <p:cNvPr id="249" name="Google Shape;249;p48"/>
          <p:cNvGraphicFramePr/>
          <p:nvPr/>
        </p:nvGraphicFramePr>
        <p:xfrm>
          <a:off x="250125" y="2306800"/>
          <a:ext cx="3000000" cy="3000000"/>
        </p:xfrm>
        <a:graphic>
          <a:graphicData uri="http://schemas.openxmlformats.org/drawingml/2006/table">
            <a:tbl>
              <a:tblPr>
                <a:noFill/>
                <a:tableStyleId>{0D5393BA-C7D9-479A-9996-B8F2361D2E99}</a:tableStyleId>
              </a:tblPr>
              <a:tblGrid>
                <a:gridCol w="1440625"/>
                <a:gridCol w="1440625"/>
                <a:gridCol w="1440625"/>
                <a:gridCol w="1440625"/>
                <a:gridCol w="1440625"/>
                <a:gridCol w="1440625"/>
              </a:tblGrid>
              <a:tr h="762000">
                <a:tc>
                  <a:txBody>
                    <a:bodyPr/>
                    <a:lstStyle/>
                    <a:p>
                      <a:pPr indent="0" lvl="0" marL="0" rtl="0" algn="ctr">
                        <a:spcBef>
                          <a:spcPts val="0"/>
                        </a:spcBef>
                        <a:spcAft>
                          <a:spcPts val="0"/>
                        </a:spcAft>
                        <a:buClr>
                          <a:schemeClr val="dk1"/>
                        </a:buClr>
                        <a:buSzPts val="1100"/>
                        <a:buFont typeface="Arial"/>
                        <a:buNone/>
                      </a:pPr>
                      <a:r>
                        <a:rPr b="1" lang="fi" sz="1200"/>
                        <a:t>Problem Solving Design and Approaches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fi" sz="1200"/>
                        <a:t>Disciplinary and Interdisciplinary Knowledge	</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fi" sz="1200"/>
                        <a:t>Engineering Design and Practices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fi" sz="1200"/>
                        <a:t>Appropriate Use and Application of Technology</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None/>
                      </a:pPr>
                      <a:r>
                        <a:rPr b="1" lang="fi" sz="1200"/>
                        <a:t>Real-world   </a:t>
                      </a:r>
                      <a:endParaRPr b="1" sz="1200"/>
                    </a:p>
                    <a:p>
                      <a:pPr indent="0" lvl="0" marL="0" rtl="0" algn="ctr">
                        <a:spcBef>
                          <a:spcPts val="0"/>
                        </a:spcBef>
                        <a:spcAft>
                          <a:spcPts val="0"/>
                        </a:spcAft>
                        <a:buClr>
                          <a:schemeClr val="dk1"/>
                        </a:buClr>
                        <a:buSzPts val="1100"/>
                        <a:buFont typeface="Arial"/>
                        <a:buNone/>
                      </a:pPr>
                      <a:r>
                        <a:rPr b="1" lang="fi" sz="1200"/>
                        <a:t>   Contexts	</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fi" sz="1200"/>
                        <a:t>Appropriate Pedagogical Practices</a:t>
                      </a:r>
                      <a:endParaRPr b="1" sz="1200"/>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00">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00">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r h="396200">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28575">
                      <a:solidFill>
                        <a:srgbClr val="701C7F"/>
                      </a:solidFill>
                      <a:prstDash val="solid"/>
                      <a:round/>
                      <a:headEnd len="sm" w="sm" type="none"/>
                      <a:tailEnd len="sm" w="sm" type="none"/>
                    </a:lnL>
                    <a:lnR cap="flat" cmpd="sng" w="28575">
                      <a:solidFill>
                        <a:srgbClr val="701C7F"/>
                      </a:solidFill>
                      <a:prstDash val="solid"/>
                      <a:round/>
                      <a:headEnd len="sm" w="sm" type="none"/>
                      <a:tailEnd len="sm" w="sm" type="none"/>
                    </a:lnR>
                    <a:lnT cap="flat" cmpd="sng" w="28575">
                      <a:solidFill>
                        <a:srgbClr val="701C7F"/>
                      </a:solidFill>
                      <a:prstDash val="solid"/>
                      <a:round/>
                      <a:headEnd len="sm" w="sm" type="none"/>
                      <a:tailEnd len="sm" w="sm" type="none"/>
                    </a:lnT>
                    <a:lnB cap="flat" cmpd="sng" w="28575">
                      <a:solidFill>
                        <a:srgbClr val="701C7F"/>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9"/>
          <p:cNvSpPr txBox="1"/>
          <p:nvPr/>
        </p:nvSpPr>
        <p:spPr>
          <a:xfrm>
            <a:off x="813300" y="2231050"/>
            <a:ext cx="75174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2. Transversal competencies</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0"/>
          <p:cNvSpPr txBox="1"/>
          <p:nvPr/>
        </p:nvSpPr>
        <p:spPr>
          <a:xfrm>
            <a:off x="248550" y="882450"/>
            <a:ext cx="8558100" cy="33786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300"/>
              </a:spcBef>
              <a:spcAft>
                <a:spcPts val="0"/>
              </a:spcAft>
              <a:buClr>
                <a:srgbClr val="701C7F"/>
              </a:buClr>
              <a:buSzPts val="1600"/>
              <a:buChar char="●"/>
            </a:pPr>
            <a:r>
              <a:rPr b="1" lang="fi" sz="1600">
                <a:solidFill>
                  <a:srgbClr val="701C7F"/>
                </a:solidFill>
                <a:uFill>
                  <a:noFill/>
                </a:uFill>
                <a:hlinkClick r:id="rId3">
                  <a:extLst>
                    <a:ext uri="{A12FA001-AC4F-418D-AE19-62706E023703}">
                      <ahyp:hlinkClr val="tx"/>
                    </a:ext>
                  </a:extLst>
                </a:hlinkClick>
              </a:rPr>
              <a:t>Collaboration</a:t>
            </a:r>
            <a:endParaRPr b="1" sz="1600">
              <a:solidFill>
                <a:srgbClr val="701C7F"/>
              </a:solidFill>
            </a:endParaRPr>
          </a:p>
          <a:p>
            <a:pPr indent="-330200" lvl="0" marL="457200" rtl="0" algn="l">
              <a:lnSpc>
                <a:spcPct val="150000"/>
              </a:lnSpc>
              <a:spcBef>
                <a:spcPts val="0"/>
              </a:spcBef>
              <a:spcAft>
                <a:spcPts val="0"/>
              </a:spcAft>
              <a:buClr>
                <a:srgbClr val="701C7F"/>
              </a:buClr>
              <a:buSzPts val="1600"/>
              <a:buChar char="●"/>
            </a:pPr>
            <a:r>
              <a:rPr b="1" lang="fi" sz="1600">
                <a:solidFill>
                  <a:srgbClr val="701C7F"/>
                </a:solidFill>
                <a:uFill>
                  <a:noFill/>
                </a:uFill>
                <a:hlinkClick r:id="rId4">
                  <a:extLst>
                    <a:ext uri="{A12FA001-AC4F-418D-AE19-62706E023703}">
                      <ahyp:hlinkClr val="tx"/>
                    </a:ext>
                  </a:extLst>
                </a:hlinkClick>
              </a:rPr>
              <a:t>Problem-Solvin</a:t>
            </a:r>
            <a:r>
              <a:rPr b="1" lang="fi" sz="1600">
                <a:solidFill>
                  <a:srgbClr val="701C7F"/>
                </a:solidFill>
              </a:rPr>
              <a:t>g</a:t>
            </a:r>
            <a:endParaRPr b="1" sz="1600">
              <a:solidFill>
                <a:srgbClr val="701C7F"/>
              </a:solidFill>
            </a:endParaRPr>
          </a:p>
          <a:p>
            <a:pPr indent="-330200" lvl="0" marL="457200" rtl="0" algn="l">
              <a:lnSpc>
                <a:spcPct val="150000"/>
              </a:lnSpc>
              <a:spcBef>
                <a:spcPts val="0"/>
              </a:spcBef>
              <a:spcAft>
                <a:spcPts val="0"/>
              </a:spcAft>
              <a:buClr>
                <a:srgbClr val="701C7F"/>
              </a:buClr>
              <a:buSzPts val="1600"/>
              <a:buChar char="●"/>
            </a:pPr>
            <a:r>
              <a:rPr b="1" lang="fi" sz="1600">
                <a:solidFill>
                  <a:srgbClr val="701C7F"/>
                </a:solidFill>
                <a:uFill>
                  <a:noFill/>
                </a:uFill>
                <a:hlinkClick r:id="rId5">
                  <a:extLst>
                    <a:ext uri="{A12FA001-AC4F-418D-AE19-62706E023703}">
                      <ahyp:hlinkClr val="tx"/>
                    </a:ext>
                  </a:extLst>
                </a:hlinkClick>
              </a:rPr>
              <a:t>Creativity and innovation</a:t>
            </a:r>
            <a:endParaRPr b="1" sz="1600">
              <a:solidFill>
                <a:srgbClr val="701C7F"/>
              </a:solidFill>
            </a:endParaRPr>
          </a:p>
          <a:p>
            <a:pPr indent="-330200" lvl="0" marL="457200" rtl="0" algn="l">
              <a:lnSpc>
                <a:spcPct val="150000"/>
              </a:lnSpc>
              <a:spcBef>
                <a:spcPts val="0"/>
              </a:spcBef>
              <a:spcAft>
                <a:spcPts val="0"/>
              </a:spcAft>
              <a:buClr>
                <a:srgbClr val="701C7F"/>
              </a:buClr>
              <a:buSzPts val="1600"/>
              <a:buChar char="●"/>
            </a:pPr>
            <a:r>
              <a:rPr b="1" lang="fi" sz="1600">
                <a:solidFill>
                  <a:srgbClr val="701C7F"/>
                </a:solidFill>
                <a:uFill>
                  <a:noFill/>
                </a:uFill>
                <a:hlinkClick r:id="rId6">
                  <a:extLst>
                    <a:ext uri="{A12FA001-AC4F-418D-AE19-62706E023703}">
                      <ahyp:hlinkClr val="tx"/>
                    </a:ext>
                  </a:extLst>
                </a:hlinkClick>
              </a:rPr>
              <a:t>Critical thinking</a:t>
            </a:r>
            <a:r>
              <a:rPr b="1" lang="fi" sz="1600">
                <a:solidFill>
                  <a:srgbClr val="701C7F"/>
                </a:solidFill>
              </a:rPr>
              <a:t>	</a:t>
            </a:r>
            <a:endParaRPr b="1" sz="1600">
              <a:solidFill>
                <a:srgbClr val="701C7F"/>
              </a:solidFill>
            </a:endParaRPr>
          </a:p>
          <a:p>
            <a:pPr indent="-330200" lvl="0" marL="457200" rtl="0" algn="l">
              <a:lnSpc>
                <a:spcPct val="150000"/>
              </a:lnSpc>
              <a:spcBef>
                <a:spcPts val="0"/>
              </a:spcBef>
              <a:spcAft>
                <a:spcPts val="0"/>
              </a:spcAft>
              <a:buClr>
                <a:srgbClr val="701C7F"/>
              </a:buClr>
              <a:buSzPts val="1600"/>
              <a:buChar char="●"/>
            </a:pPr>
            <a:r>
              <a:rPr b="1" lang="fi" sz="1600">
                <a:solidFill>
                  <a:srgbClr val="701C7F"/>
                </a:solidFill>
                <a:uFill>
                  <a:noFill/>
                </a:uFill>
                <a:hlinkClick r:id="rId7">
                  <a:extLst>
                    <a:ext uri="{A12FA001-AC4F-418D-AE19-62706E023703}">
                      <ahyp:hlinkClr val="tx"/>
                    </a:ext>
                  </a:extLst>
                </a:hlinkClick>
              </a:rPr>
              <a:t>Discipline Knowledge and Skills</a:t>
            </a:r>
            <a:r>
              <a:rPr b="1" lang="fi" sz="1600">
                <a:solidFill>
                  <a:srgbClr val="701C7F"/>
                </a:solidFill>
              </a:rPr>
              <a:t>	</a:t>
            </a:r>
            <a:endParaRPr b="1" sz="1600">
              <a:solidFill>
                <a:srgbClr val="701C7F"/>
              </a:solidFill>
            </a:endParaRPr>
          </a:p>
          <a:p>
            <a:pPr indent="-330200" lvl="0" marL="457200" rtl="0" algn="l">
              <a:lnSpc>
                <a:spcPct val="150000"/>
              </a:lnSpc>
              <a:spcBef>
                <a:spcPts val="0"/>
              </a:spcBef>
              <a:spcAft>
                <a:spcPts val="0"/>
              </a:spcAft>
              <a:buClr>
                <a:srgbClr val="701C7F"/>
              </a:buClr>
              <a:buSzPts val="1600"/>
              <a:buChar char="●"/>
            </a:pPr>
            <a:r>
              <a:rPr b="1" lang="fi" sz="1600">
                <a:solidFill>
                  <a:srgbClr val="701C7F"/>
                </a:solidFill>
                <a:uFill>
                  <a:noFill/>
                </a:uFill>
                <a:hlinkClick r:id="rId8">
                  <a:extLst>
                    <a:ext uri="{A12FA001-AC4F-418D-AE19-62706E023703}">
                      <ahyp:hlinkClr val="tx"/>
                    </a:ext>
                  </a:extLst>
                </a:hlinkClick>
              </a:rPr>
              <a:t>Self-regulation</a:t>
            </a:r>
            <a:r>
              <a:rPr b="1" lang="fi" sz="1600">
                <a:solidFill>
                  <a:srgbClr val="701C7F"/>
                </a:solidFill>
              </a:rPr>
              <a:t>	</a:t>
            </a:r>
            <a:endParaRPr b="1" sz="1600">
              <a:solidFill>
                <a:srgbClr val="701C7F"/>
              </a:solidFill>
            </a:endParaRPr>
          </a:p>
          <a:p>
            <a:pPr indent="-330200" lvl="0" marL="457200" rtl="0" algn="l">
              <a:lnSpc>
                <a:spcPct val="150000"/>
              </a:lnSpc>
              <a:spcBef>
                <a:spcPts val="0"/>
              </a:spcBef>
              <a:spcAft>
                <a:spcPts val="0"/>
              </a:spcAft>
              <a:buClr>
                <a:srgbClr val="701C7F"/>
              </a:buClr>
              <a:buSzPts val="1600"/>
              <a:buChar char="●"/>
            </a:pPr>
            <a:r>
              <a:rPr b="1" lang="fi" sz="1600">
                <a:solidFill>
                  <a:srgbClr val="701C7F"/>
                </a:solidFill>
                <a:uFill>
                  <a:noFill/>
                </a:uFill>
                <a:hlinkClick r:id="rId9">
                  <a:extLst>
                    <a:ext uri="{A12FA001-AC4F-418D-AE19-62706E023703}">
                      <ahyp:hlinkClr val="tx"/>
                    </a:ext>
                  </a:extLst>
                </a:hlinkClick>
              </a:rPr>
              <a:t>Communication</a:t>
            </a:r>
            <a:r>
              <a:rPr b="1" lang="fi" sz="1600">
                <a:solidFill>
                  <a:srgbClr val="701C7F"/>
                </a:solidFill>
              </a:rPr>
              <a:t>	</a:t>
            </a:r>
            <a:endParaRPr b="1" sz="1600">
              <a:solidFill>
                <a:srgbClr val="701C7F"/>
              </a:solidFill>
            </a:endParaRPr>
          </a:p>
          <a:p>
            <a:pPr indent="-330200" lvl="0" marL="457200" rtl="0" algn="l">
              <a:lnSpc>
                <a:spcPct val="150000"/>
              </a:lnSpc>
              <a:spcBef>
                <a:spcPts val="0"/>
              </a:spcBef>
              <a:spcAft>
                <a:spcPts val="0"/>
              </a:spcAft>
              <a:buClr>
                <a:srgbClr val="701C7F"/>
              </a:buClr>
              <a:buSzPts val="1600"/>
              <a:buChar char="●"/>
            </a:pPr>
            <a:r>
              <a:rPr b="1" lang="fi" sz="1600">
                <a:solidFill>
                  <a:srgbClr val="701C7F"/>
                </a:solidFill>
                <a:uFill>
                  <a:noFill/>
                </a:uFill>
                <a:hlinkClick r:id="rId10">
                  <a:extLst>
                    <a:ext uri="{A12FA001-AC4F-418D-AE19-62706E023703}">
                      <ahyp:hlinkClr val="tx"/>
                    </a:ext>
                  </a:extLst>
                </a:hlinkClick>
              </a:rPr>
              <a:t>Metacognitive Skills</a:t>
            </a:r>
            <a:r>
              <a:rPr b="1" lang="fi" sz="1600">
                <a:solidFill>
                  <a:srgbClr val="701C7F"/>
                </a:solidFill>
              </a:rPr>
              <a:t>	</a:t>
            </a:r>
            <a:endParaRPr b="1" sz="1600">
              <a:solidFill>
                <a:srgbClr val="701C7F"/>
              </a:solidFill>
            </a:endParaRPr>
          </a:p>
          <a:p>
            <a:pPr indent="0" lvl="0" marL="0" rtl="0" algn="just">
              <a:lnSpc>
                <a:spcPct val="150000"/>
              </a:lnSpc>
              <a:spcBef>
                <a:spcPts val="1200"/>
              </a:spcBef>
              <a:spcAft>
                <a:spcPts val="0"/>
              </a:spcAft>
              <a:buNone/>
            </a:pPr>
            <a:r>
              <a:t/>
            </a:r>
            <a:endParaRPr b="1" sz="1600">
              <a:solidFill>
                <a:srgbClr val="701C7F"/>
              </a:solidFill>
            </a:endParaRPr>
          </a:p>
          <a:p>
            <a:pPr indent="0" lvl="0" marL="0" rtl="0" algn="just">
              <a:lnSpc>
                <a:spcPct val="150000"/>
              </a:lnSpc>
              <a:spcBef>
                <a:spcPts val="1200"/>
              </a:spcBef>
              <a:spcAft>
                <a:spcPts val="0"/>
              </a:spcAft>
              <a:buNone/>
            </a:pPr>
            <a:r>
              <a:t/>
            </a:r>
            <a:endParaRPr sz="1600">
              <a:solidFill>
                <a:srgbClr val="701C7F"/>
              </a:solidFill>
            </a:endParaRPr>
          </a:p>
          <a:p>
            <a:pPr indent="0" lvl="0" marL="0" rtl="0" algn="l">
              <a:lnSpc>
                <a:spcPct val="150000"/>
              </a:lnSpc>
              <a:spcBef>
                <a:spcPts val="40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1"/>
          <p:cNvSpPr txBox="1"/>
          <p:nvPr/>
        </p:nvSpPr>
        <p:spPr>
          <a:xfrm>
            <a:off x="259350" y="841900"/>
            <a:ext cx="83961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fi" sz="1600">
                <a:solidFill>
                  <a:schemeClr val="dk1"/>
                </a:solidFill>
              </a:rPr>
              <a:t>It is no longer a case of simply knowing some facts in a single domain and/or how to use tools in order to stay effective and competitive in an increasingly complex society. For future STEM careers, it is the competencies that students should develop in their schooling years that matter the most.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It is broadly recognised that integrated STEM education allows students to develop a range of transversal competencies. A competence is a complex ability that is closely related to performance in real life situations. The European Commission defines competences as a combination of knowledge, skills and attitudes, stating that:</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nvSpPr>
        <p:spPr>
          <a:xfrm>
            <a:off x="813300" y="2231050"/>
            <a:ext cx="75174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1. ATS STEM design principles</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2"/>
          <p:cNvSpPr txBox="1"/>
          <p:nvPr/>
        </p:nvSpPr>
        <p:spPr>
          <a:xfrm>
            <a:off x="259350" y="841900"/>
            <a:ext cx="8071800" cy="3255900"/>
          </a:xfrm>
          <a:prstGeom prst="rect">
            <a:avLst/>
          </a:prstGeom>
          <a:noFill/>
          <a:ln>
            <a:noFill/>
          </a:ln>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Char char="●"/>
            </a:pPr>
            <a:r>
              <a:rPr lang="fi" sz="1600">
                <a:solidFill>
                  <a:schemeClr val="dk1"/>
                </a:solidFill>
              </a:rPr>
              <a:t>Knowledge is composed of the concepts, facts and figures, ideas and theories which are already established, and support the understanding of a certain area or discipline.</a:t>
            </a:r>
            <a:br>
              <a:rPr lang="fi" sz="1600">
                <a:solidFill>
                  <a:schemeClr val="dk1"/>
                </a:solidFill>
              </a:rPr>
            </a:b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Skills are defined as the ability to carry out processes and use the existing knowledge to achieve results.</a:t>
            </a:r>
            <a:br>
              <a:rPr lang="fi" sz="1600">
                <a:solidFill>
                  <a:schemeClr val="dk1"/>
                </a:solidFill>
              </a:rPr>
            </a:b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Attitudes describe the disposition and mind-set to act or react to ideas, persons or</a:t>
            </a:r>
            <a:endParaRPr sz="1600">
              <a:solidFill>
                <a:schemeClr val="dk1"/>
              </a:solidFill>
            </a:endParaRPr>
          </a:p>
          <a:p>
            <a:pPr indent="0" lvl="0" marL="457200" rtl="0" algn="l">
              <a:lnSpc>
                <a:spcPct val="150000"/>
              </a:lnSpc>
              <a:spcBef>
                <a:spcPts val="0"/>
              </a:spcBef>
              <a:spcAft>
                <a:spcPts val="0"/>
              </a:spcAft>
              <a:buNone/>
            </a:pPr>
            <a:r>
              <a:rPr lang="fi" sz="1600">
                <a:solidFill>
                  <a:schemeClr val="dk1"/>
                </a:solidFill>
              </a:rPr>
              <a:t>situations.</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3"/>
          <p:cNvSpPr txBox="1"/>
          <p:nvPr/>
        </p:nvSpPr>
        <p:spPr>
          <a:xfrm>
            <a:off x="248525" y="719250"/>
            <a:ext cx="80718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Collaboration </a:t>
            </a:r>
            <a:br>
              <a:rPr lang="fi" sz="1600">
                <a:solidFill>
                  <a:srgbClr val="701C7F"/>
                </a:solidFill>
              </a:rPr>
            </a:br>
            <a:endParaRPr sz="1600">
              <a:solidFill>
                <a:srgbClr val="701C7F"/>
              </a:solidFill>
            </a:endParaRPr>
          </a:p>
          <a:p>
            <a:pPr indent="0" lvl="0" marL="0" rtl="0" algn="just">
              <a:lnSpc>
                <a:spcPct val="150000"/>
              </a:lnSpc>
              <a:spcBef>
                <a:spcPts val="400"/>
              </a:spcBef>
              <a:spcAft>
                <a:spcPts val="0"/>
              </a:spcAft>
              <a:buNone/>
            </a:pPr>
            <a:r>
              <a:rPr lang="fi" sz="1600">
                <a:solidFill>
                  <a:schemeClr val="dk1"/>
                </a:solidFill>
              </a:rPr>
              <a:t>Collaboration is the most frequently mentioned competence in integrated STEM</a:t>
            </a:r>
            <a:endParaRPr sz="1600">
              <a:solidFill>
                <a:schemeClr val="dk1"/>
              </a:solidFill>
            </a:endParaRPr>
          </a:p>
          <a:p>
            <a:pPr indent="0" lvl="0" marL="0" rtl="0" algn="just">
              <a:lnSpc>
                <a:spcPct val="150000"/>
              </a:lnSpc>
              <a:spcBef>
                <a:spcPts val="0"/>
              </a:spcBef>
              <a:spcAft>
                <a:spcPts val="0"/>
              </a:spcAft>
              <a:buNone/>
            </a:pPr>
            <a:r>
              <a:rPr lang="fi" sz="1600">
                <a:solidFill>
                  <a:schemeClr val="dk1"/>
                </a:solidFill>
              </a:rPr>
              <a:t>education research. Collaboration refers to working with someone to produce something, and it can be linked to or have an impact on other skills and competences.</a:t>
            </a:r>
            <a:br>
              <a:rPr lang="fi" sz="1600">
                <a:solidFill>
                  <a:schemeClr val="dk1"/>
                </a:solidFill>
              </a:rPr>
            </a:br>
            <a:br>
              <a:rPr lang="fi" sz="1600">
                <a:solidFill>
                  <a:schemeClr val="dk1"/>
                </a:solidFill>
              </a:rPr>
            </a:br>
            <a:r>
              <a:rPr lang="fi" sz="1600">
                <a:solidFill>
                  <a:schemeClr val="dk1"/>
                </a:solidFill>
              </a:rPr>
              <a:t>There is increasing emphasis on the importance of learning to work collaboratively and productively with others in groups for participating effectively in society. </a:t>
            </a: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4"/>
          <p:cNvSpPr txBox="1"/>
          <p:nvPr/>
        </p:nvSpPr>
        <p:spPr>
          <a:xfrm>
            <a:off x="259350" y="578775"/>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Collaboration </a:t>
            </a:r>
            <a:endParaRPr sz="1600">
              <a:solidFill>
                <a:srgbClr val="701C7F"/>
              </a:solidFill>
            </a:endParaRPr>
          </a:p>
          <a:p>
            <a:pPr indent="0" lvl="0" marL="0" rtl="0" algn="just">
              <a:lnSpc>
                <a:spcPct val="150000"/>
              </a:lnSpc>
              <a:spcBef>
                <a:spcPts val="40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Peer collaboration can help students be successful with challenging tasks and move beyond their current state of knowledge. Furthermore, working collaboratively and team learning, in a spirit of co-creation, enhances key competences essential for the 21st century and can lead to benefits that are greater than the sum derived from the constituent parts. It can support people becoming enthusiastic promoters of inquiry-oriented learning and portraying positive views of science. </a:t>
            </a:r>
            <a:endParaRPr sz="1600">
              <a:solidFill>
                <a:schemeClr val="dk1"/>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5"/>
          <p:cNvSpPr txBox="1"/>
          <p:nvPr/>
        </p:nvSpPr>
        <p:spPr>
          <a:xfrm>
            <a:off x="259350" y="578775"/>
            <a:ext cx="8558100" cy="3378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b="1" lang="fi" sz="1600">
                <a:solidFill>
                  <a:srgbClr val="701C7F"/>
                </a:solidFill>
              </a:rPr>
              <a:t>Problem-Solving</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The second most frequently mentioned competency in integrated STEM education is problem-solving. Problem-solving can be defined as the process of finding solutions to difficult or complex issues. </a:t>
            </a:r>
            <a:br>
              <a:rPr lang="fi" sz="1600">
                <a:solidFill>
                  <a:schemeClr val="dk1"/>
                </a:solidFill>
              </a:rPr>
            </a:b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Integrated STEM should provide student experiences with activities that include problem solving through </a:t>
            </a:r>
            <a:r>
              <a:rPr lang="fi" sz="1600">
                <a:solidFill>
                  <a:schemeClr val="dk1"/>
                </a:solidFill>
                <a:highlight>
                  <a:srgbClr val="FFFFFF"/>
                </a:highlight>
              </a:rPr>
              <a:t>both developing solutions and inquiry</a:t>
            </a:r>
            <a:r>
              <a:rPr lang="fi" sz="1600">
                <a:solidFill>
                  <a:schemeClr val="dk1"/>
                </a:solidFill>
              </a:rPr>
              <a:t>. Teaching integrated STEM not only needs to focus on content knowledge but also to include problem-solving skills and inquiry-based instruction.</a:t>
            </a:r>
            <a:endParaRPr sz="1600">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6"/>
          <p:cNvSpPr txBox="1"/>
          <p:nvPr/>
        </p:nvSpPr>
        <p:spPr>
          <a:xfrm>
            <a:off x="259350" y="578775"/>
            <a:ext cx="8558100" cy="3378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b="1" lang="fi" sz="1600">
                <a:solidFill>
                  <a:srgbClr val="701C7F"/>
                </a:solidFill>
              </a:rPr>
              <a:t>Problem-Solving</a:t>
            </a:r>
            <a:endParaRPr sz="1600">
              <a:solidFill>
                <a:schemeClr val="dk1"/>
              </a:solidFill>
            </a:endParaRPr>
          </a:p>
          <a:p>
            <a:pPr indent="0" lvl="0" marL="0" rtl="0" algn="l">
              <a:lnSpc>
                <a:spcPct val="150000"/>
              </a:lnSpc>
              <a:spcBef>
                <a:spcPts val="40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Teaching can be organised around problems and issues that are of personal and social significance in the real world. Adopting such an approach not only develops students’ problem-solving skills; it also helps to integrate meaningful content and leverages their ability to contextualise concepts to real-life situations.</a:t>
            </a:r>
            <a:endParaRPr sz="1600">
              <a:solidFill>
                <a:schemeClr val="dk1"/>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7"/>
          <p:cNvSpPr txBox="1"/>
          <p:nvPr/>
        </p:nvSpPr>
        <p:spPr>
          <a:xfrm>
            <a:off x="259350" y="578775"/>
            <a:ext cx="8558100" cy="3378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b="1" lang="fi" sz="1600">
                <a:solidFill>
                  <a:srgbClr val="701C7F"/>
                </a:solidFill>
              </a:rPr>
              <a:t>Creativity and innovation </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The third competence identified as being central to integrated STEM is creativity and innovation. </a:t>
            </a:r>
            <a:br>
              <a:rPr lang="fi" sz="1600">
                <a:solidFill>
                  <a:schemeClr val="dk1"/>
                </a:solidFill>
              </a:rPr>
            </a:br>
            <a:br>
              <a:rPr lang="fi" sz="1600">
                <a:solidFill>
                  <a:schemeClr val="dk1"/>
                </a:solidFill>
              </a:rPr>
            </a:br>
            <a:r>
              <a:rPr lang="fi" sz="1600">
                <a:solidFill>
                  <a:schemeClr val="dk1"/>
                </a:solidFill>
              </a:rPr>
              <a:t>Innovation is a highly interactive and multidisciplinary process and/or product that rarely occurs in isolation and is closely related to everyday life. Students of all ages should be inspired to be innovative and entrepreneurial in their approach to generating ideas and applying them to solving problems and helping develop sustainable responses to society’s challenges. </a:t>
            </a:r>
            <a:endParaRPr sz="16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8"/>
          <p:cNvSpPr txBox="1"/>
          <p:nvPr/>
        </p:nvSpPr>
        <p:spPr>
          <a:xfrm>
            <a:off x="259350" y="578775"/>
            <a:ext cx="8558100" cy="3378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b="1" lang="fi" sz="1600">
                <a:solidFill>
                  <a:srgbClr val="701C7F"/>
                </a:solidFill>
              </a:rPr>
              <a:t>Creativity and innovation </a:t>
            </a:r>
            <a:br>
              <a:rPr lang="fi" sz="1600">
                <a:solidFill>
                  <a:schemeClr val="dk1"/>
                </a:solidFill>
              </a:rPr>
            </a:br>
            <a:endParaRPr sz="1600">
              <a:solidFill>
                <a:schemeClr val="dk1"/>
              </a:solidFill>
            </a:endParaRPr>
          </a:p>
          <a:p>
            <a:pPr indent="0" lvl="0" marL="0" rtl="0" algn="l">
              <a:lnSpc>
                <a:spcPct val="150000"/>
              </a:lnSpc>
              <a:spcBef>
                <a:spcPts val="400"/>
              </a:spcBef>
              <a:spcAft>
                <a:spcPts val="0"/>
              </a:spcAft>
              <a:buNone/>
            </a:pPr>
            <a:r>
              <a:rPr lang="fi" sz="1600">
                <a:solidFill>
                  <a:schemeClr val="dk1"/>
                </a:solidFill>
              </a:rPr>
              <a:t>Cultivating the development of creativity can help develop literacy, digital competence, entrepreneurship, cultural awareness and expression competence. </a:t>
            </a:r>
            <a:br>
              <a:rPr lang="fi" sz="1600">
                <a:solidFill>
                  <a:schemeClr val="dk1"/>
                </a:solidFill>
              </a:rPr>
            </a:br>
            <a:br>
              <a:rPr lang="fi" sz="1600">
                <a:solidFill>
                  <a:schemeClr val="dk1"/>
                </a:solidFill>
              </a:rPr>
            </a:br>
            <a:r>
              <a:rPr lang="fi" sz="1600">
                <a:solidFill>
                  <a:schemeClr val="dk1"/>
                </a:solidFill>
              </a:rPr>
              <a:t>For example, competence in cultural awareness and expression involves having an understanding of and respect for how ideas and meaning are creatively expressed and communicated in different cultures and through a range of arts and other cultural forms. </a:t>
            </a:r>
            <a:endParaRPr sz="1600">
              <a:solidFill>
                <a:schemeClr val="dk1"/>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9"/>
          <p:cNvSpPr txBox="1"/>
          <p:nvPr/>
        </p:nvSpPr>
        <p:spPr>
          <a:xfrm>
            <a:off x="259350" y="578775"/>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 Critical thinking</a:t>
            </a:r>
            <a:endParaRPr b="1" sz="1600">
              <a:solidFill>
                <a:srgbClr val="701C7F"/>
              </a:solidFill>
            </a:endParaRPr>
          </a:p>
          <a:p>
            <a:pPr indent="0" lvl="0" marL="0" rtl="0" algn="just">
              <a:lnSpc>
                <a:spcPct val="150000"/>
              </a:lnSpc>
              <a:spcBef>
                <a:spcPts val="400"/>
              </a:spcBef>
              <a:spcAft>
                <a:spcPts val="0"/>
              </a:spcAft>
              <a:buNone/>
            </a:pPr>
            <a:r>
              <a:t/>
            </a:r>
            <a:endParaRPr sz="1600">
              <a:solidFill>
                <a:schemeClr val="dk1"/>
              </a:solidFill>
            </a:endParaRPr>
          </a:p>
          <a:p>
            <a:pPr indent="0" lvl="0" marL="0" rtl="0" algn="just">
              <a:lnSpc>
                <a:spcPct val="150000"/>
              </a:lnSpc>
              <a:spcBef>
                <a:spcPts val="0"/>
              </a:spcBef>
              <a:spcAft>
                <a:spcPts val="0"/>
              </a:spcAft>
              <a:buNone/>
            </a:pPr>
            <a:r>
              <a:rPr lang="fi" sz="1600">
                <a:solidFill>
                  <a:schemeClr val="dk1"/>
                </a:solidFill>
              </a:rPr>
              <a:t>Critical-thinking is referred to in the studies as one of the core competencies as often</a:t>
            </a: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as creativity and innovation. The importance of learning to think critically, to analyse and synthesise information in order to solve interdisciplinary problems is an important competence for participating effectively in society. </a:t>
            </a:r>
            <a:endParaRPr sz="1600">
              <a:solidFill>
                <a:schemeClr val="dk1"/>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60"/>
          <p:cNvSpPr txBox="1"/>
          <p:nvPr/>
        </p:nvSpPr>
        <p:spPr>
          <a:xfrm>
            <a:off x="259350" y="578775"/>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Discipline Knowledge and Skills</a:t>
            </a:r>
            <a:endParaRPr b="1" sz="1600">
              <a:solidFill>
                <a:srgbClr val="701C7F"/>
              </a:solidFill>
            </a:endParaRPr>
          </a:p>
          <a:p>
            <a:pPr indent="0" lvl="0" marL="0" rtl="0" algn="just">
              <a:lnSpc>
                <a:spcPct val="150000"/>
              </a:lnSpc>
              <a:spcBef>
                <a:spcPts val="400"/>
              </a:spcBef>
              <a:spcAft>
                <a:spcPts val="0"/>
              </a:spcAft>
              <a:buNone/>
            </a:pPr>
            <a:br>
              <a:rPr lang="fi" sz="1600">
                <a:solidFill>
                  <a:schemeClr val="dk1"/>
                </a:solidFill>
              </a:rPr>
            </a:br>
            <a:r>
              <a:rPr lang="fi" sz="1600">
                <a:solidFill>
                  <a:schemeClr val="dk1"/>
                </a:solidFill>
              </a:rPr>
              <a:t>Disciplinary knowledge and skills not only refers to each discipline in isolation but also the combination of these disciplines. Indeed, the European Commission considers STEM competence which includes knowledge, skills and attitudes of STEM disciplines as one of the core lifelong learning competences.</a:t>
            </a:r>
            <a:br>
              <a:rPr lang="fi" sz="1600">
                <a:solidFill>
                  <a:schemeClr val="dk1"/>
                </a:solidFill>
              </a:rPr>
            </a:br>
            <a:endParaRPr sz="1600">
              <a:solidFill>
                <a:schemeClr val="dk1"/>
              </a:solidFill>
            </a:endParaRPr>
          </a:p>
          <a:p>
            <a:pPr indent="0" lvl="0" marL="0" rtl="0" algn="just">
              <a:lnSpc>
                <a:spcPct val="150000"/>
              </a:lnSpc>
              <a:spcBef>
                <a:spcPts val="0"/>
              </a:spcBef>
              <a:spcAft>
                <a:spcPts val="0"/>
              </a:spcAft>
              <a:buNone/>
            </a:pPr>
            <a:r>
              <a:rPr lang="fi" sz="1600">
                <a:solidFill>
                  <a:schemeClr val="dk1"/>
                </a:solidFill>
              </a:rPr>
              <a:t>Designing learning experiences for students that engage them in authentic, real-world design challenges enables the development of these core skills and disciplinary knowledge across and between the combined STEM disciplines.</a:t>
            </a:r>
            <a:endParaRPr sz="1600">
              <a:solidFill>
                <a:schemeClr val="dk1"/>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61"/>
          <p:cNvSpPr txBox="1"/>
          <p:nvPr/>
        </p:nvSpPr>
        <p:spPr>
          <a:xfrm>
            <a:off x="216125" y="8824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Self-regulation</a:t>
            </a:r>
            <a:endParaRPr b="1" sz="1600">
              <a:solidFill>
                <a:srgbClr val="701C7F"/>
              </a:solidFill>
            </a:endParaRPr>
          </a:p>
          <a:p>
            <a:pPr indent="0" lvl="0" marL="0" rtl="0" algn="just">
              <a:lnSpc>
                <a:spcPct val="150000"/>
              </a:lnSpc>
              <a:spcBef>
                <a:spcPts val="40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Self-regulation refers to self-management and self-development, which includes the personal skills needed to work remotely, in virtual teams; to work autonomously; and to be self-motivating and self-monitoring.</a:t>
            </a: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nvSpPr>
        <p:spPr>
          <a:xfrm>
            <a:off x="248550" y="8824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1. Problem Solving Design and Approaches</a:t>
            </a:r>
            <a:endParaRPr b="1" sz="1600">
              <a:solidFill>
                <a:srgbClr val="701C7F"/>
              </a:solidFill>
            </a:endParaRPr>
          </a:p>
          <a:p>
            <a:pPr indent="0" lvl="0" marL="0" rtl="0" algn="just">
              <a:lnSpc>
                <a:spcPct val="150000"/>
              </a:lnSpc>
              <a:spcBef>
                <a:spcPts val="1200"/>
              </a:spcBef>
              <a:spcAft>
                <a:spcPts val="0"/>
              </a:spcAft>
              <a:buNone/>
            </a:pPr>
            <a:r>
              <a:rPr b="1" lang="fi" sz="1600">
                <a:solidFill>
                  <a:srgbClr val="701C7F"/>
                </a:solidFill>
              </a:rPr>
              <a:t>2. Disciplinary and Interdisciplinary Knowledge</a:t>
            </a:r>
            <a:endParaRPr b="1" sz="1600">
              <a:solidFill>
                <a:srgbClr val="701C7F"/>
              </a:solidFill>
            </a:endParaRPr>
          </a:p>
          <a:p>
            <a:pPr indent="0" lvl="0" marL="0" rtl="0" algn="just">
              <a:lnSpc>
                <a:spcPct val="150000"/>
              </a:lnSpc>
              <a:spcBef>
                <a:spcPts val="1200"/>
              </a:spcBef>
              <a:spcAft>
                <a:spcPts val="0"/>
              </a:spcAft>
              <a:buNone/>
            </a:pPr>
            <a:r>
              <a:rPr b="1" lang="fi" sz="1600">
                <a:solidFill>
                  <a:srgbClr val="701C7F"/>
                </a:solidFill>
              </a:rPr>
              <a:t>3. Engineering Design and Practices</a:t>
            </a:r>
            <a:endParaRPr b="1" sz="1600">
              <a:solidFill>
                <a:srgbClr val="701C7F"/>
              </a:solidFill>
            </a:endParaRPr>
          </a:p>
          <a:p>
            <a:pPr indent="0" lvl="0" marL="0" rtl="0" algn="just">
              <a:lnSpc>
                <a:spcPct val="150000"/>
              </a:lnSpc>
              <a:spcBef>
                <a:spcPts val="1200"/>
              </a:spcBef>
              <a:spcAft>
                <a:spcPts val="0"/>
              </a:spcAft>
              <a:buNone/>
            </a:pPr>
            <a:r>
              <a:rPr b="1" lang="fi" sz="1600">
                <a:solidFill>
                  <a:srgbClr val="701C7F"/>
                </a:solidFill>
              </a:rPr>
              <a:t>4. Appropriate Use and Application of Technology</a:t>
            </a:r>
            <a:endParaRPr b="1" sz="1600">
              <a:solidFill>
                <a:srgbClr val="701C7F"/>
              </a:solidFill>
            </a:endParaRPr>
          </a:p>
          <a:p>
            <a:pPr indent="0" lvl="0" marL="0" rtl="0" algn="l">
              <a:lnSpc>
                <a:spcPct val="150000"/>
              </a:lnSpc>
              <a:spcBef>
                <a:spcPts val="1200"/>
              </a:spcBef>
              <a:spcAft>
                <a:spcPts val="0"/>
              </a:spcAft>
              <a:buNone/>
            </a:pPr>
            <a:r>
              <a:rPr b="1" lang="fi" sz="1600">
                <a:solidFill>
                  <a:srgbClr val="701C7F"/>
                </a:solidFill>
              </a:rPr>
              <a:t>5. Real-world Contexts</a:t>
            </a:r>
            <a:endParaRPr b="1" sz="1600">
              <a:solidFill>
                <a:srgbClr val="701C7F"/>
              </a:solidFill>
            </a:endParaRPr>
          </a:p>
          <a:p>
            <a:pPr indent="0" lvl="0" marL="0" rtl="0" algn="just">
              <a:lnSpc>
                <a:spcPct val="150000"/>
              </a:lnSpc>
              <a:spcBef>
                <a:spcPts val="1200"/>
              </a:spcBef>
              <a:spcAft>
                <a:spcPts val="0"/>
              </a:spcAft>
              <a:buNone/>
            </a:pPr>
            <a:r>
              <a:rPr b="1" lang="fi" sz="1600">
                <a:solidFill>
                  <a:srgbClr val="701C7F"/>
                </a:solidFill>
              </a:rPr>
              <a:t>6. Appropriate Pedagogical Practices</a:t>
            </a:r>
            <a:endParaRPr b="1" sz="1600">
              <a:solidFill>
                <a:srgbClr val="701C7F"/>
              </a:solidFill>
            </a:endParaRPr>
          </a:p>
          <a:p>
            <a:pPr indent="0" lvl="0" marL="0" rtl="0" algn="just">
              <a:lnSpc>
                <a:spcPct val="150000"/>
              </a:lnSpc>
              <a:spcBef>
                <a:spcPts val="1200"/>
              </a:spcBef>
              <a:spcAft>
                <a:spcPts val="0"/>
              </a:spcAft>
              <a:buClr>
                <a:schemeClr val="dk1"/>
              </a:buClr>
              <a:buSzPts val="1100"/>
              <a:buFont typeface="Arial"/>
              <a:buNone/>
            </a:pPr>
            <a:r>
              <a:t/>
            </a:r>
            <a:endParaRPr b="1" sz="1600">
              <a:solidFill>
                <a:srgbClr val="701C7F"/>
              </a:solidFill>
            </a:endParaRPr>
          </a:p>
          <a:p>
            <a:pPr indent="0" lvl="0" marL="0" rtl="0" algn="just">
              <a:lnSpc>
                <a:spcPct val="150000"/>
              </a:lnSpc>
              <a:spcBef>
                <a:spcPts val="1200"/>
              </a:spcBef>
              <a:spcAft>
                <a:spcPts val="0"/>
              </a:spcAft>
              <a:buNone/>
            </a:pPr>
            <a:r>
              <a:t/>
            </a:r>
            <a:endParaRPr sz="1600">
              <a:solidFill>
                <a:srgbClr val="701C7F"/>
              </a:solidFill>
            </a:endParaRPr>
          </a:p>
          <a:p>
            <a:pPr indent="0" lvl="0" marL="0" rtl="0" algn="l">
              <a:lnSpc>
                <a:spcPct val="150000"/>
              </a:lnSpc>
              <a:spcBef>
                <a:spcPts val="40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2"/>
          <p:cNvSpPr txBox="1"/>
          <p:nvPr/>
        </p:nvSpPr>
        <p:spPr>
          <a:xfrm>
            <a:off x="259350" y="578775"/>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Self-regulation</a:t>
            </a:r>
            <a:br>
              <a:rPr lang="fi" sz="1600">
                <a:solidFill>
                  <a:schemeClr val="dk1"/>
                </a:solidFill>
              </a:rPr>
            </a:br>
            <a:br>
              <a:rPr lang="fi" sz="1600">
                <a:solidFill>
                  <a:schemeClr val="dk1"/>
                </a:solidFill>
              </a:rPr>
            </a:br>
            <a:r>
              <a:rPr lang="fi" sz="1600">
                <a:solidFill>
                  <a:schemeClr val="dk1"/>
                </a:solidFill>
              </a:rPr>
              <a:t>One aspect of self-management is the willingness and ability to acquire new</a:t>
            </a:r>
            <a:endParaRPr sz="1600">
              <a:solidFill>
                <a:schemeClr val="dk1"/>
              </a:solidFill>
            </a:endParaRPr>
          </a:p>
          <a:p>
            <a:pPr indent="0" lvl="0" marL="0" rtl="0" algn="just">
              <a:lnSpc>
                <a:spcPct val="150000"/>
              </a:lnSpc>
              <a:spcBef>
                <a:spcPts val="400"/>
              </a:spcBef>
              <a:spcAft>
                <a:spcPts val="0"/>
              </a:spcAft>
              <a:buNone/>
            </a:pPr>
            <a:r>
              <a:rPr lang="fi" sz="1600">
                <a:solidFill>
                  <a:schemeClr val="dk1"/>
                </a:solidFill>
              </a:rPr>
              <a:t>information and skills. In addition, social and emotional skills, such as empathy, self-</a:t>
            </a:r>
            <a:endParaRPr sz="1600">
              <a:solidFill>
                <a:schemeClr val="dk1"/>
              </a:solidFill>
            </a:endParaRPr>
          </a:p>
          <a:p>
            <a:pPr indent="0" lvl="0" marL="0" rtl="0" algn="just">
              <a:lnSpc>
                <a:spcPct val="150000"/>
              </a:lnSpc>
              <a:spcBef>
                <a:spcPts val="0"/>
              </a:spcBef>
              <a:spcAft>
                <a:spcPts val="0"/>
              </a:spcAft>
              <a:buNone/>
            </a:pPr>
            <a:r>
              <a:rPr lang="fi" sz="1600">
                <a:solidFill>
                  <a:schemeClr val="dk1"/>
                </a:solidFill>
              </a:rPr>
              <a:t>awareness, respect for others and the ability to communicate, are becoming essential as classrooms and workplaces become more ethnically, culturally and linguistically diverse. </a:t>
            </a:r>
            <a:br>
              <a:rPr lang="fi" sz="1600">
                <a:solidFill>
                  <a:schemeClr val="dk1"/>
                </a:solidFill>
              </a:rPr>
            </a:br>
            <a:br>
              <a:rPr lang="fi" sz="1600">
                <a:solidFill>
                  <a:schemeClr val="dk1"/>
                </a:solidFill>
              </a:rPr>
            </a:br>
            <a:r>
              <a:rPr lang="fi" sz="1600">
                <a:solidFill>
                  <a:schemeClr val="dk1"/>
                </a:solidFill>
              </a:rPr>
              <a:t>It is noteworthy that these non-cognitive skills serve to promote the acquisition of cognitive skills early in a child's development but the relationship does not appear to be reciprocal.</a:t>
            </a:r>
            <a:endParaRPr sz="1600">
              <a:solidFill>
                <a:schemeClr val="dk1"/>
              </a:solidFill>
            </a:endParaRPr>
          </a:p>
          <a:p>
            <a:pPr indent="0" lvl="0" marL="0" rtl="0" algn="just">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63"/>
          <p:cNvSpPr txBox="1"/>
          <p:nvPr/>
        </p:nvSpPr>
        <p:spPr>
          <a:xfrm>
            <a:off x="226950" y="956975"/>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Communication</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It is undeniable that communication is an inevitable part of our daily lives. It is not only an inevitable part of social relationships but also a significant part of work life success, as employers value the ability to communicate clearly and appropriately.</a:t>
            </a:r>
            <a:endParaRPr sz="16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64"/>
          <p:cNvSpPr txBox="1"/>
          <p:nvPr/>
        </p:nvSpPr>
        <p:spPr>
          <a:xfrm>
            <a:off x="259350" y="578775"/>
            <a:ext cx="8558100" cy="3378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b="1" lang="fi" sz="1600">
                <a:solidFill>
                  <a:srgbClr val="701C7F"/>
                </a:solidFill>
              </a:rPr>
              <a:t>Communication</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A skilled communicator selects key pieces of a complex idea to express in words, sounds, and images as a way to build shared understanding. Skilled communicators negotiate positive outcomes with others through social perceptiveness, persuasion, negotiation, </a:t>
            </a:r>
            <a:r>
              <a:rPr lang="fi" sz="1600">
                <a:solidFill>
                  <a:schemeClr val="dk1"/>
                </a:solidFill>
              </a:rPr>
              <a:t>instruction</a:t>
            </a:r>
            <a:r>
              <a:rPr lang="fi" sz="1600">
                <a:solidFill>
                  <a:schemeClr val="dk1"/>
                </a:solidFill>
              </a:rPr>
              <a:t>, and service orientation.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The importance of being able to communicate skilfully cannot be underestimated. In fact, as our classrooms and workplaces become more ethnically, culturally and linguistically diverse, the ability to communicate across these diverse populations is paramount.</a:t>
            </a:r>
            <a:endParaRPr sz="1600">
              <a:solidFill>
                <a:schemeClr val="dk1"/>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5"/>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Clr>
                <a:schemeClr val="dk1"/>
              </a:buClr>
              <a:buSzPts val="1100"/>
              <a:buFont typeface="Arial"/>
              <a:buNone/>
            </a:pPr>
            <a:r>
              <a:rPr b="1" lang="fi" sz="1600">
                <a:solidFill>
                  <a:srgbClr val="701C7F"/>
                </a:solidFill>
              </a:rPr>
              <a:t>Metacognitive Skills</a:t>
            </a:r>
            <a:endParaRPr b="1" sz="1600">
              <a:solidFill>
                <a:srgbClr val="701C7F"/>
              </a:solidFill>
            </a:endParaRPr>
          </a:p>
          <a:p>
            <a:pPr indent="0" lvl="0" marL="0" rtl="0" algn="just">
              <a:lnSpc>
                <a:spcPct val="150000"/>
              </a:lnSpc>
              <a:spcBef>
                <a:spcPts val="400"/>
              </a:spcBef>
              <a:spcAft>
                <a:spcPts val="0"/>
              </a:spcAft>
              <a:buClr>
                <a:schemeClr val="dk1"/>
              </a:buClr>
              <a:buSzPts val="1100"/>
              <a:buFont typeface="Arial"/>
              <a:buNone/>
            </a:pPr>
            <a:r>
              <a:t/>
            </a:r>
            <a:endParaRPr sz="16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fi" sz="1600">
                <a:solidFill>
                  <a:schemeClr val="dk1"/>
                </a:solidFill>
              </a:rPr>
              <a:t>Metacognition is defined as the scientific study of an individual’s cognitions about his or her own cognitions. Cognition is a mental process that includes memory, attention, producing and understanding language, reasoning, learning, problem-solving and decision making. It is often referred to as information processing, applying knowledge, and changing preferences. </a:t>
            </a:r>
            <a:br>
              <a:rPr lang="fi" sz="1600">
                <a:solidFill>
                  <a:schemeClr val="dk1"/>
                </a:solidFill>
              </a:rPr>
            </a:br>
            <a:br>
              <a:rPr lang="fi" sz="1600">
                <a:solidFill>
                  <a:schemeClr val="dk1"/>
                </a:solidFill>
              </a:rPr>
            </a:br>
            <a:r>
              <a:rPr lang="fi" sz="1600">
                <a:solidFill>
                  <a:schemeClr val="dk1"/>
                </a:solidFill>
              </a:rPr>
              <a:t>The development of metacognitive skills deserve greater attention when one considers that metacognition and emotions play a critical role in learners' ability to monitor and regulate their learning about 21st century skills related to STEM content. </a:t>
            </a:r>
            <a:endParaRPr sz="1600">
              <a:solidFill>
                <a:schemeClr val="dk1"/>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66"/>
          <p:cNvSpPr txBox="1"/>
          <p:nvPr/>
        </p:nvSpPr>
        <p:spPr>
          <a:xfrm>
            <a:off x="201000" y="398850"/>
            <a:ext cx="7157700" cy="4156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ALIAS</a:t>
            </a:r>
            <a:endParaRPr b="1" sz="1600">
              <a:solidFill>
                <a:srgbClr val="701C7F"/>
              </a:solidFill>
            </a:endParaRPr>
          </a:p>
          <a:p>
            <a:pPr indent="0" lvl="0" marL="0" rtl="0" algn="l">
              <a:lnSpc>
                <a:spcPct val="150000"/>
              </a:lnSpc>
              <a:spcBef>
                <a:spcPts val="400"/>
              </a:spcBef>
              <a:spcAft>
                <a:spcPts val="0"/>
              </a:spcAft>
              <a:buNone/>
            </a:pPr>
            <a:r>
              <a:rPr lang="fi" sz="1200">
                <a:solidFill>
                  <a:schemeClr val="dk1"/>
                </a:solidFill>
              </a:rPr>
              <a:t>List the transversal competencies of your local curriculum. </a:t>
            </a:r>
            <a:br>
              <a:rPr lang="fi" sz="1200">
                <a:solidFill>
                  <a:schemeClr val="dk1"/>
                </a:solidFill>
              </a:rPr>
            </a:br>
            <a:endParaRPr sz="12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fi" sz="1200">
                <a:solidFill>
                  <a:schemeClr val="dk1"/>
                </a:solidFill>
              </a:rPr>
              <a:t>1. Form groups of 4 teachers, and 2 pairs in each group. Each pair decides who is going to be the explainer and who the guesser.  </a:t>
            </a:r>
            <a:br>
              <a:rPr lang="fi" sz="1200">
                <a:solidFill>
                  <a:schemeClr val="dk1"/>
                </a:solidFill>
              </a:rPr>
            </a:br>
            <a:endParaRPr sz="12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fi" sz="1200">
                <a:solidFill>
                  <a:schemeClr val="dk1"/>
                </a:solidFill>
              </a:rPr>
              <a:t>2. The explaining teacher picks a competence and tries to explain to the guesser what teaching and developing that competence means and looks like in practice.</a:t>
            </a:r>
            <a:br>
              <a:rPr lang="fi" sz="1200">
                <a:solidFill>
                  <a:schemeClr val="dk1"/>
                </a:solidFill>
              </a:rPr>
            </a:br>
            <a:endParaRPr sz="12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fi" sz="1200">
                <a:solidFill>
                  <a:schemeClr val="dk1"/>
                </a:solidFill>
              </a:rPr>
              <a:t>3. After 2 minutes, it is time to let the other pair try. The pair that guesses the most competencies correctly wins the game. </a:t>
            </a:r>
            <a:endParaRPr sz="1200">
              <a:solidFill>
                <a:schemeClr val="dk1"/>
              </a:solidFill>
            </a:endParaRPr>
          </a:p>
          <a:p>
            <a:pPr indent="0" lvl="0" marL="0" rtl="0" algn="l">
              <a:lnSpc>
                <a:spcPct val="150000"/>
              </a:lnSpc>
              <a:spcBef>
                <a:spcPts val="0"/>
              </a:spcBef>
              <a:spcAft>
                <a:spcPts val="0"/>
              </a:spcAft>
              <a:buClr>
                <a:schemeClr val="dk1"/>
              </a:buClr>
              <a:buSzPts val="1100"/>
              <a:buFont typeface="Arial"/>
              <a:buNone/>
            </a:pPr>
            <a:br>
              <a:rPr lang="fi" sz="1200">
                <a:solidFill>
                  <a:schemeClr val="dk1"/>
                </a:solidFill>
              </a:rPr>
            </a:br>
            <a:r>
              <a:rPr lang="fi" sz="1200">
                <a:solidFill>
                  <a:schemeClr val="dk1"/>
                </a:solidFill>
              </a:rPr>
              <a:t>The activity aims to disclose the thinking of teacher colleagues. </a:t>
            </a:r>
            <a:br>
              <a:rPr lang="fi" sz="1200">
                <a:solidFill>
                  <a:schemeClr val="dk1"/>
                </a:solidFill>
              </a:rPr>
            </a:br>
            <a:endParaRPr sz="1200">
              <a:solidFill>
                <a:schemeClr val="dk1"/>
              </a:solidFill>
            </a:endParaRPr>
          </a:p>
        </p:txBody>
      </p:sp>
      <p:sp>
        <p:nvSpPr>
          <p:cNvPr id="340" name="Google Shape;340;p66"/>
          <p:cNvSpPr/>
          <p:nvPr/>
        </p:nvSpPr>
        <p:spPr>
          <a:xfrm>
            <a:off x="7821125" y="161650"/>
            <a:ext cx="1184100" cy="1184100"/>
          </a:xfrm>
          <a:prstGeom prst="ellipse">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341" name="Google Shape;341;p66"/>
          <p:cNvSpPr txBox="1"/>
          <p:nvPr/>
        </p:nvSpPr>
        <p:spPr>
          <a:xfrm>
            <a:off x="7926125" y="544300"/>
            <a:ext cx="1079100" cy="41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500">
                <a:latin typeface="Francois One"/>
                <a:ea typeface="Francois One"/>
                <a:cs typeface="Francois One"/>
                <a:sym typeface="Francois One"/>
              </a:rPr>
              <a:t>ACTIVITY</a:t>
            </a:r>
            <a:endParaRPr b="1" sz="1500">
              <a:latin typeface="Francois One"/>
              <a:ea typeface="Francois One"/>
              <a:cs typeface="Francois One"/>
              <a:sym typeface="Francois One"/>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67"/>
          <p:cNvSpPr txBox="1"/>
          <p:nvPr/>
        </p:nvSpPr>
        <p:spPr>
          <a:xfrm>
            <a:off x="813300" y="2231050"/>
            <a:ext cx="75174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3. Formative assessment </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68"/>
          <p:cNvSpPr txBox="1"/>
          <p:nvPr/>
        </p:nvSpPr>
        <p:spPr>
          <a:xfrm>
            <a:off x="259350" y="895925"/>
            <a:ext cx="8396100" cy="32559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fi" sz="1600">
                <a:solidFill>
                  <a:schemeClr val="dk1"/>
                </a:solidFill>
              </a:rPr>
              <a:t>For formative assessment to be valid, </a:t>
            </a:r>
            <a:r>
              <a:rPr b="1" lang="fi" sz="1600">
                <a:solidFill>
                  <a:srgbClr val="701C7F"/>
                </a:solidFill>
              </a:rPr>
              <a:t>it must lead to further learning</a:t>
            </a:r>
            <a:r>
              <a:rPr lang="fi" sz="1600">
                <a:solidFill>
                  <a:schemeClr val="dk1"/>
                </a:solidFill>
              </a:rPr>
              <a:t>. </a:t>
            </a:r>
            <a:br>
              <a:rPr lang="fi" sz="1600">
                <a:solidFill>
                  <a:schemeClr val="dk1"/>
                </a:solidFill>
              </a:rPr>
            </a:br>
            <a:r>
              <a:rPr lang="fi" sz="1600">
                <a:solidFill>
                  <a:schemeClr val="dk1"/>
                </a:solidFill>
              </a:rPr>
              <a:t>If a formative assessment does not support student learning, it cannot be said to be valid for its intended purpose. Thus, attention to student learning that occurs as a result of formative assessment is an essential part of the assessments validity.</a:t>
            </a:r>
            <a:br>
              <a:rPr lang="fi" sz="1600">
                <a:solidFill>
                  <a:schemeClr val="dk1"/>
                </a:solidFill>
              </a:rPr>
            </a:br>
            <a:br>
              <a:rPr lang="fi" sz="1600">
                <a:solidFill>
                  <a:schemeClr val="dk1"/>
                </a:solidFill>
              </a:rPr>
            </a:br>
            <a:endParaRPr sz="1600">
              <a:solidFill>
                <a:schemeClr val="dk1"/>
              </a:solidFill>
            </a:endParaRPr>
          </a:p>
          <a:p>
            <a:pPr indent="-330200" lvl="0" marL="457200" rtl="0" algn="l">
              <a:spcBef>
                <a:spcPts val="0"/>
              </a:spcBef>
              <a:spcAft>
                <a:spcPts val="0"/>
              </a:spcAft>
              <a:buSzPts val="1600"/>
              <a:buChar char="●"/>
            </a:pPr>
            <a:r>
              <a:rPr lang="fi" sz="1600">
                <a:solidFill>
                  <a:schemeClr val="dk1"/>
                </a:solidFill>
              </a:rPr>
              <a:t>Given the importance of consequences for establishing validity in formative assessment, and the central role that feedback plays in formative assessment, a consideration of </a:t>
            </a:r>
            <a:r>
              <a:rPr b="1" lang="fi" sz="1600">
                <a:solidFill>
                  <a:srgbClr val="701C7F"/>
                </a:solidFill>
              </a:rPr>
              <a:t>what constitutes effective feedback </a:t>
            </a:r>
            <a:r>
              <a:rPr lang="fi" sz="1600">
                <a:solidFill>
                  <a:schemeClr val="dk1"/>
                </a:solidFill>
              </a:rPr>
              <a:t>is warranted. Arguably, the only important thing about feedback is what learners do with it. While there is no way to guarantee that students will make use of feedback in a given situation, there are some forms of feedback that stand a greater chance of being effective than others.</a:t>
            </a:r>
            <a:br>
              <a:rPr lang="fi" sz="1600">
                <a:solidFill>
                  <a:schemeClr val="dk1"/>
                </a:solidFill>
              </a:rPr>
            </a:br>
            <a:br>
              <a:rPr lang="fi"/>
            </a:br>
            <a:endParaRPr b="1">
              <a:solidFill>
                <a:schemeClr val="dk1"/>
              </a:solidFill>
            </a:endParaRPr>
          </a:p>
          <a:p>
            <a:pPr indent="0" lvl="0" marL="457200" rtl="0" algn="l">
              <a:spcBef>
                <a:spcPts val="0"/>
              </a:spcBef>
              <a:spcAft>
                <a:spcPts val="0"/>
              </a:spcAft>
              <a:buNone/>
            </a:pPr>
            <a:br>
              <a:rPr b="1" lang="fi">
                <a:solidFill>
                  <a:schemeClr val="dk1"/>
                </a:solidFill>
              </a:rPr>
            </a:b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69"/>
          <p:cNvSpPr txBox="1"/>
          <p:nvPr/>
        </p:nvSpPr>
        <p:spPr>
          <a:xfrm>
            <a:off x="248550" y="452900"/>
            <a:ext cx="8396100" cy="3255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400"/>
              </a:spcBef>
              <a:spcAft>
                <a:spcPts val="0"/>
              </a:spcAft>
              <a:buNone/>
            </a:pPr>
            <a:r>
              <a:rPr b="1" lang="fi" sz="1600">
                <a:solidFill>
                  <a:srgbClr val="701C7F"/>
                </a:solidFill>
              </a:rPr>
              <a:t>Situating feedback</a:t>
            </a:r>
            <a:br>
              <a:rPr lang="fi" sz="1600">
                <a:solidFill>
                  <a:schemeClr val="dk1"/>
                </a:solidFill>
              </a:rPr>
            </a:br>
            <a:endParaRPr sz="1600">
              <a:solidFill>
                <a:schemeClr val="dk1"/>
              </a:solidFill>
            </a:endParaRPr>
          </a:p>
          <a:p>
            <a:pPr indent="-330200" lvl="0" marL="457200" rtl="0" algn="just">
              <a:lnSpc>
                <a:spcPct val="150000"/>
              </a:lnSpc>
              <a:spcBef>
                <a:spcPts val="400"/>
              </a:spcBef>
              <a:spcAft>
                <a:spcPts val="0"/>
              </a:spcAft>
              <a:buClr>
                <a:schemeClr val="dk1"/>
              </a:buClr>
              <a:buSzPts val="1600"/>
              <a:buChar char="●"/>
            </a:pPr>
            <a:r>
              <a:rPr lang="fi" sz="1600">
                <a:solidFill>
                  <a:schemeClr val="dk1"/>
                </a:solidFill>
              </a:rPr>
              <a:t>Pay attention to articulating ultimate goals for students (“Feed </a:t>
            </a:r>
            <a:r>
              <a:rPr lang="fi" sz="1600">
                <a:solidFill>
                  <a:schemeClr val="dk1"/>
                </a:solidFill>
              </a:rPr>
              <a:t>Up</a:t>
            </a:r>
            <a:r>
              <a:rPr lang="fi" sz="1600">
                <a:solidFill>
                  <a:schemeClr val="dk1"/>
                </a:solidFill>
              </a:rPr>
              <a:t>”)</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Give students an indication of their progress (“Feed Back”)</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Show students where they should move to next (“Feed Forward”)</a:t>
            </a:r>
            <a:endParaRPr sz="1600">
              <a:solidFill>
                <a:schemeClr val="dk1"/>
              </a:solidFill>
            </a:endParaRPr>
          </a:p>
          <a:p>
            <a:pPr indent="0" lvl="0" marL="0" rtl="0" algn="just">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Attention to the ultimate goal is essential when providing students with feedback. </a:t>
            </a:r>
            <a:br>
              <a:rPr lang="fi" sz="1600">
                <a:solidFill>
                  <a:schemeClr val="dk1"/>
                </a:solidFill>
              </a:rPr>
            </a:br>
            <a:r>
              <a:rPr lang="fi" sz="1600">
                <a:solidFill>
                  <a:schemeClr val="dk1"/>
                </a:solidFill>
              </a:rPr>
              <a:t>If feedback is not focused on advancing students’ progress towards goals, then it cannot be used to improve student learning.</a:t>
            </a:r>
            <a:br>
              <a:rPr lang="fi" sz="1600">
                <a:solidFill>
                  <a:schemeClr val="dk1"/>
                </a:solidFill>
              </a:rPr>
            </a:br>
            <a:br>
              <a:rPr lang="fi"/>
            </a:br>
            <a:endParaRPr b="1">
              <a:solidFill>
                <a:schemeClr val="dk1"/>
              </a:solidFill>
            </a:endParaRPr>
          </a:p>
          <a:p>
            <a:pPr indent="0" lvl="0" marL="457200" rtl="0" algn="l">
              <a:spcBef>
                <a:spcPts val="0"/>
              </a:spcBef>
              <a:spcAft>
                <a:spcPts val="0"/>
              </a:spcAft>
              <a:buNone/>
            </a:pPr>
            <a:br>
              <a:rPr b="1" lang="fi">
                <a:solidFill>
                  <a:schemeClr val="dk1"/>
                </a:solidFill>
              </a:rPr>
            </a:br>
            <a:endParaRPr/>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sz="12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70"/>
          <p:cNvSpPr txBox="1"/>
          <p:nvPr/>
        </p:nvSpPr>
        <p:spPr>
          <a:xfrm>
            <a:off x="237750" y="236775"/>
            <a:ext cx="8396100" cy="3255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400"/>
              </a:spcBef>
              <a:spcAft>
                <a:spcPts val="0"/>
              </a:spcAft>
              <a:buClr>
                <a:schemeClr val="dk1"/>
              </a:buClr>
              <a:buSzPts val="1100"/>
              <a:buFont typeface="Arial"/>
              <a:buNone/>
            </a:pPr>
            <a:r>
              <a:rPr b="1" lang="fi" sz="1600">
                <a:solidFill>
                  <a:srgbClr val="701C7F"/>
                </a:solidFill>
              </a:rPr>
              <a:t>Feedback categories</a:t>
            </a:r>
            <a:br>
              <a:rPr lang="fi" sz="1600">
                <a:solidFill>
                  <a:schemeClr val="dk1"/>
                </a:solidFill>
              </a:rPr>
            </a:br>
            <a:endParaRPr sz="1600">
              <a:solidFill>
                <a:schemeClr val="dk1"/>
              </a:solidFill>
            </a:endParaRPr>
          </a:p>
          <a:p>
            <a:pPr indent="-330200" lvl="0" marL="457200" rtl="0" algn="just">
              <a:lnSpc>
                <a:spcPct val="150000"/>
              </a:lnSpc>
              <a:spcBef>
                <a:spcPts val="400"/>
              </a:spcBef>
              <a:spcAft>
                <a:spcPts val="0"/>
              </a:spcAft>
              <a:buClr>
                <a:schemeClr val="dk1"/>
              </a:buClr>
              <a:buSzPts val="1600"/>
              <a:buChar char="●"/>
            </a:pPr>
            <a:r>
              <a:rPr lang="fi" sz="1600">
                <a:solidFill>
                  <a:schemeClr val="dk1"/>
                </a:solidFill>
              </a:rPr>
              <a:t>Feedback about a </a:t>
            </a:r>
            <a:r>
              <a:rPr lang="fi" sz="1600">
                <a:solidFill>
                  <a:schemeClr val="dk1"/>
                </a:solidFill>
              </a:rPr>
              <a:t>specific</a:t>
            </a:r>
            <a:r>
              <a:rPr lang="fi" sz="1600">
                <a:solidFill>
                  <a:schemeClr val="dk1"/>
                </a:solidFill>
              </a:rPr>
              <a:t> task </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Feedback about a process</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Feedback related to self-regulation</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Feedback directed at the personal self.</a:t>
            </a:r>
            <a:br>
              <a:rPr lang="fi" sz="1600">
                <a:solidFill>
                  <a:schemeClr val="dk1"/>
                </a:solidFill>
              </a:rPr>
            </a:b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Feedback related to process and self-regulation is most helpful in advancing student learning. Limited task-oriented feedback may also be useful; however, feedback directed at the personal self is not helpful because it focuses on the student as a person rather than being directed towards the instructional goal (e.g., “You did a great job!”).</a:t>
            </a:r>
            <a:br>
              <a:rPr lang="fi" sz="1600">
                <a:solidFill>
                  <a:schemeClr val="dk1"/>
                </a:solidFill>
              </a:rPr>
            </a:br>
            <a:br>
              <a:rPr lang="fi" sz="1600">
                <a:solidFill>
                  <a:schemeClr val="dk1"/>
                </a:solidFill>
              </a:rPr>
            </a:br>
            <a:br>
              <a:rPr lang="fi" sz="1600"/>
            </a:br>
            <a:endParaRPr b="1" sz="1600">
              <a:solidFill>
                <a:schemeClr val="dk1"/>
              </a:solidFill>
            </a:endParaRPr>
          </a:p>
          <a:p>
            <a:pPr indent="0" lvl="0" marL="457200" rtl="0" algn="l">
              <a:spcBef>
                <a:spcPts val="0"/>
              </a:spcBef>
              <a:spcAft>
                <a:spcPts val="0"/>
              </a:spcAft>
              <a:buNone/>
            </a:pPr>
            <a:br>
              <a:rPr b="1" lang="fi" sz="1600">
                <a:solidFill>
                  <a:schemeClr val="dk1"/>
                </a:solidFill>
              </a:rPr>
            </a:br>
            <a:endParaRPr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71"/>
          <p:cNvSpPr txBox="1"/>
          <p:nvPr/>
        </p:nvSpPr>
        <p:spPr>
          <a:xfrm>
            <a:off x="248550" y="723025"/>
            <a:ext cx="83961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Clr>
                <a:schemeClr val="dk1"/>
              </a:buClr>
              <a:buSzPts val="1100"/>
              <a:buFont typeface="Arial"/>
              <a:buNone/>
            </a:pPr>
            <a:r>
              <a:rPr b="1" lang="fi" sz="1600">
                <a:solidFill>
                  <a:srgbClr val="701C7F"/>
                </a:solidFill>
              </a:rPr>
              <a:t>Timing feedback</a:t>
            </a:r>
            <a:br>
              <a:rPr lang="fi" sz="1600">
                <a:solidFill>
                  <a:schemeClr val="dk1"/>
                </a:solidFill>
              </a:rPr>
            </a:br>
            <a:br>
              <a:rPr lang="fi" sz="1600">
                <a:solidFill>
                  <a:schemeClr val="dk1"/>
                </a:solidFill>
              </a:rPr>
            </a:br>
            <a:r>
              <a:rPr lang="fi" sz="1600">
                <a:solidFill>
                  <a:schemeClr val="dk1"/>
                </a:solidFill>
              </a:rPr>
              <a:t>Time is also an essential variable contributing to the use of feedback by students. Teachers must plan for and organise time both to provide feedback, and to help students to make sense of and use the feedback. </a:t>
            </a:r>
            <a:br>
              <a:rPr lang="fi" sz="1600">
                <a:solidFill>
                  <a:schemeClr val="dk1"/>
                </a:solidFill>
              </a:rPr>
            </a:br>
            <a:br>
              <a:rPr lang="fi" sz="1600">
                <a:solidFill>
                  <a:schemeClr val="dk1"/>
                </a:solidFill>
              </a:rPr>
            </a:br>
            <a:r>
              <a:rPr lang="fi" sz="1600">
                <a:solidFill>
                  <a:schemeClr val="dk1"/>
                </a:solidFill>
              </a:rPr>
              <a:t>If feedback is provided to a student, but the lesson immediately moves on, there is no real opportunity for the student to learn from the feedback that was </a:t>
            </a:r>
            <a:r>
              <a:rPr lang="fi" sz="1600">
                <a:solidFill>
                  <a:schemeClr val="dk1"/>
                </a:solidFill>
              </a:rPr>
              <a:t>provided</a:t>
            </a:r>
            <a:r>
              <a:rPr lang="fi" sz="1600">
                <a:solidFill>
                  <a:schemeClr val="dk1"/>
                </a:solidFill>
              </a:rPr>
              <a:t>.</a:t>
            </a:r>
            <a:endParaRPr sz="1600">
              <a:solidFill>
                <a:schemeClr val="dk1"/>
              </a:solidFill>
            </a:endParaRPr>
          </a:p>
          <a:p>
            <a:pPr indent="0" lvl="0" marL="0" rtl="0" algn="l">
              <a:lnSpc>
                <a:spcPct val="150000"/>
              </a:lnSpc>
              <a:spcBef>
                <a:spcPts val="400"/>
              </a:spcBef>
              <a:spcAft>
                <a:spcPts val="0"/>
              </a:spcAft>
              <a:buNone/>
            </a:pPr>
            <a:br>
              <a:rPr lang="fi" sz="1600">
                <a:solidFill>
                  <a:schemeClr val="dk1"/>
                </a:solidFill>
              </a:rPr>
            </a:br>
            <a:br>
              <a:rPr lang="fi" sz="1600"/>
            </a:br>
            <a:endParaRPr b="1" sz="1600">
              <a:solidFill>
                <a:schemeClr val="dk1"/>
              </a:solidFill>
            </a:endParaRPr>
          </a:p>
          <a:p>
            <a:pPr indent="0" lvl="0" marL="457200" rtl="0" algn="l">
              <a:spcBef>
                <a:spcPts val="0"/>
              </a:spcBef>
              <a:spcAft>
                <a:spcPts val="0"/>
              </a:spcAft>
              <a:buNone/>
            </a:pPr>
            <a:br>
              <a:rPr b="1" lang="fi" sz="1600">
                <a:solidFill>
                  <a:schemeClr val="dk1"/>
                </a:solidFill>
              </a:rPr>
            </a:br>
            <a:endParaRPr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7"/>
          <p:cNvSpPr txBox="1"/>
          <p:nvPr/>
        </p:nvSpPr>
        <p:spPr>
          <a:xfrm>
            <a:off x="216125" y="1421600"/>
            <a:ext cx="8558100" cy="3378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fi" sz="1600">
                <a:solidFill>
                  <a:schemeClr val="dk1"/>
                </a:solidFill>
              </a:rPr>
              <a:t>Designing school level implementations of ATS STEM must follow all 6 of the principles presented in this chapter. These principles are embedded in the implementation template, but it is still beneficial to be aware of the following principles. </a:t>
            </a:r>
            <a:endParaRPr sz="1600">
              <a:solidFill>
                <a:schemeClr val="dk1"/>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72"/>
          <p:cNvSpPr txBox="1"/>
          <p:nvPr/>
        </p:nvSpPr>
        <p:spPr>
          <a:xfrm>
            <a:off x="201150" y="582550"/>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 Formative assessment as cyclical </a:t>
            </a:r>
            <a:r>
              <a:rPr b="1" lang="fi" sz="1600">
                <a:solidFill>
                  <a:srgbClr val="701C7F"/>
                </a:solidFill>
              </a:rPr>
              <a:t>process</a:t>
            </a:r>
            <a:r>
              <a:rPr b="1" lang="fi" sz="1600">
                <a:solidFill>
                  <a:srgbClr val="701C7F"/>
                </a:solidFill>
              </a:rPr>
              <a:t> </a:t>
            </a:r>
            <a:br>
              <a:rPr lang="fi" sz="1600">
                <a:solidFill>
                  <a:schemeClr val="dk1"/>
                </a:solidFill>
              </a:rPr>
            </a:br>
            <a:br>
              <a:rPr lang="fi" sz="1600">
                <a:solidFill>
                  <a:schemeClr val="dk1"/>
                </a:solidFill>
              </a:rPr>
            </a:br>
            <a:r>
              <a:rPr lang="fi" sz="1600">
                <a:solidFill>
                  <a:schemeClr val="dk1"/>
                </a:solidFill>
              </a:rPr>
              <a:t>Formative assessment is a cyclical process involving the elicitation of evidence, interpretation of evidence, and action based on that evidence. There are 5 strategies supporting this process:</a:t>
            </a:r>
            <a:br>
              <a:rPr lang="fi" sz="1600">
                <a:solidFill>
                  <a:schemeClr val="dk1"/>
                </a:solidFill>
              </a:rPr>
            </a:br>
            <a:endParaRPr sz="1600">
              <a:solidFill>
                <a:schemeClr val="dk1"/>
              </a:solidFill>
            </a:endParaRPr>
          </a:p>
          <a:p>
            <a:pPr indent="-330200" lvl="0" marL="457200" rtl="0" algn="l">
              <a:lnSpc>
                <a:spcPct val="150000"/>
              </a:lnSpc>
              <a:spcBef>
                <a:spcPts val="400"/>
              </a:spcBef>
              <a:spcAft>
                <a:spcPts val="0"/>
              </a:spcAft>
              <a:buClr>
                <a:schemeClr val="dk1"/>
              </a:buClr>
              <a:buSzPts val="1600"/>
              <a:buAutoNum type="arabicPeriod"/>
            </a:pPr>
            <a:r>
              <a:rPr lang="fi" sz="1600">
                <a:solidFill>
                  <a:schemeClr val="dk1"/>
                </a:solidFill>
              </a:rPr>
              <a:t>Clarifying, sharing, and understanding learning intentions and criteria for success</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Engineering classroom discussions, questions, and tasks that elicit evidence of learning</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Providing feedback that moves learners forward</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Activating students as instructional resources for one another</a:t>
            </a:r>
            <a:endParaRPr sz="1600">
              <a:solidFill>
                <a:schemeClr val="dk1"/>
              </a:solidFill>
            </a:endParaRPr>
          </a:p>
          <a:p>
            <a:pPr indent="-330200" lvl="0" marL="457200" rtl="0" algn="l">
              <a:lnSpc>
                <a:spcPct val="150000"/>
              </a:lnSpc>
              <a:spcBef>
                <a:spcPts val="0"/>
              </a:spcBef>
              <a:spcAft>
                <a:spcPts val="0"/>
              </a:spcAft>
              <a:buClr>
                <a:schemeClr val="dk1"/>
              </a:buClr>
              <a:buSzPts val="1600"/>
              <a:buAutoNum type="arabicPeriod"/>
            </a:pPr>
            <a:r>
              <a:rPr lang="fi" sz="1600">
                <a:solidFill>
                  <a:schemeClr val="dk1"/>
                </a:solidFill>
              </a:rPr>
              <a:t>Activating students as owners of their own learning.</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highlight>
                <a:srgbClr val="FFFF00"/>
              </a:highlight>
            </a:endParaRPr>
          </a:p>
          <a:p>
            <a:pPr indent="0" lvl="0" marL="0" rtl="0" algn="l">
              <a:lnSpc>
                <a:spcPct val="150000"/>
              </a:lnSpc>
              <a:spcBef>
                <a:spcPts val="0"/>
              </a:spcBef>
              <a:spcAft>
                <a:spcPts val="0"/>
              </a:spcAft>
              <a:buNone/>
            </a:pPr>
            <a:r>
              <a:t/>
            </a:r>
            <a:endParaRPr sz="1600">
              <a:solidFill>
                <a:schemeClr val="dk1"/>
              </a:solidFill>
              <a:highlight>
                <a:srgbClr val="FFFF00"/>
              </a:highlight>
            </a:endParaRPr>
          </a:p>
          <a:p>
            <a:pPr indent="0" lvl="0" marL="0" rtl="0" algn="l">
              <a:lnSpc>
                <a:spcPct val="150000"/>
              </a:lnSpc>
              <a:spcBef>
                <a:spcPts val="1400"/>
              </a:spcBef>
              <a:spcAft>
                <a:spcPts val="0"/>
              </a:spcAft>
              <a:buNone/>
            </a:pPr>
            <a:r>
              <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br>
              <a:rPr lang="fi" sz="1600"/>
            </a:br>
            <a:endParaRPr b="1" sz="1600">
              <a:solidFill>
                <a:schemeClr val="dk1"/>
              </a:solidFill>
            </a:endParaRPr>
          </a:p>
          <a:p>
            <a:pPr indent="0" lvl="0" marL="457200" rtl="0" algn="l">
              <a:spcBef>
                <a:spcPts val="0"/>
              </a:spcBef>
              <a:spcAft>
                <a:spcPts val="0"/>
              </a:spcAft>
              <a:buNone/>
            </a:pPr>
            <a:br>
              <a:rPr b="1" lang="fi" sz="1600">
                <a:solidFill>
                  <a:schemeClr val="dk1"/>
                </a:solidFill>
              </a:rPr>
            </a:br>
            <a:endParaRPr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73"/>
          <p:cNvSpPr txBox="1"/>
          <p:nvPr/>
        </p:nvSpPr>
        <p:spPr>
          <a:xfrm>
            <a:off x="201150" y="215675"/>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ASSESSMENT PIE </a:t>
            </a:r>
            <a:r>
              <a:rPr b="1" lang="fi" sz="1600">
                <a:solidFill>
                  <a:srgbClr val="701C7F"/>
                </a:solidFill>
              </a:rPr>
              <a:t>CHART</a:t>
            </a:r>
            <a:br>
              <a:rPr lang="fi" sz="1600">
                <a:solidFill>
                  <a:schemeClr val="dk1"/>
                </a:solidFill>
              </a:rPr>
            </a:br>
            <a:br>
              <a:rPr b="1" lang="fi" sz="1200">
                <a:solidFill>
                  <a:schemeClr val="dk1"/>
                </a:solidFill>
              </a:rPr>
            </a:br>
            <a:r>
              <a:rPr b="1" lang="fi" sz="1200">
                <a:solidFill>
                  <a:schemeClr val="dk1"/>
                </a:solidFill>
              </a:rPr>
              <a:t>1. Individual work</a:t>
            </a:r>
            <a:br>
              <a:rPr lang="fi" sz="1200">
                <a:solidFill>
                  <a:schemeClr val="dk1"/>
                </a:solidFill>
              </a:rPr>
            </a:br>
            <a:r>
              <a:rPr lang="fi" sz="1200">
                <a:solidFill>
                  <a:schemeClr val="dk1"/>
                </a:solidFill>
              </a:rPr>
              <a:t>Write down how the aspects/methods of assessment are currently implemented in your teaching. Place the aspects in the “nutritious assessment pie chart”, according to how big each slice is of your overall assessment practice.</a:t>
            </a:r>
            <a:br>
              <a:rPr lang="fi" sz="1200">
                <a:solidFill>
                  <a:schemeClr val="dk1"/>
                </a:solidFill>
              </a:rPr>
            </a:br>
            <a:br>
              <a:rPr lang="fi" sz="1200">
                <a:solidFill>
                  <a:schemeClr val="dk1"/>
                </a:solidFill>
              </a:rPr>
            </a:br>
            <a:r>
              <a:rPr b="1" lang="fi" sz="1200">
                <a:solidFill>
                  <a:schemeClr val="dk1"/>
                </a:solidFill>
              </a:rPr>
              <a:t>2. Group work</a:t>
            </a:r>
            <a:br>
              <a:rPr lang="fi" sz="1200">
                <a:solidFill>
                  <a:schemeClr val="dk1"/>
                </a:solidFill>
              </a:rPr>
            </a:br>
            <a:r>
              <a:rPr lang="fi" sz="1200">
                <a:solidFill>
                  <a:schemeClr val="dk1"/>
                </a:solidFill>
              </a:rPr>
              <a:t>Form small groups of 2-4 teachers. Move forward to the next pie chart and come up with a recommendation of how the situation should be. In other words, create an ideal “nutritious assessment pie chart”.</a:t>
            </a:r>
            <a:br>
              <a:rPr lang="fi" sz="1200">
                <a:solidFill>
                  <a:schemeClr val="dk1"/>
                </a:solidFill>
              </a:rPr>
            </a:br>
            <a:br>
              <a:rPr lang="fi" sz="1200">
                <a:solidFill>
                  <a:schemeClr val="dk1"/>
                </a:solidFill>
              </a:rPr>
            </a:br>
            <a:r>
              <a:rPr b="1" lang="fi" sz="1200">
                <a:solidFill>
                  <a:schemeClr val="dk1"/>
                </a:solidFill>
              </a:rPr>
              <a:t>3. Discuss</a:t>
            </a:r>
            <a:br>
              <a:rPr lang="fi" sz="1200">
                <a:solidFill>
                  <a:schemeClr val="dk1"/>
                </a:solidFill>
              </a:rPr>
            </a:br>
            <a:r>
              <a:rPr lang="fi" sz="1200">
                <a:solidFill>
                  <a:schemeClr val="dk1"/>
                </a:solidFill>
              </a:rPr>
              <a:t>Which aspect is the most central / important, and why? Compare the individually made chart and the one produced together. How does the current assessment practice differ from the shared ideal one? What could or should be done to reconcile these differences? </a:t>
            </a:r>
            <a:endParaRPr sz="1200">
              <a:solidFill>
                <a:schemeClr val="dk1"/>
              </a:solidFill>
            </a:endParaRPr>
          </a:p>
          <a:p>
            <a:pPr indent="0" lvl="0" marL="0" rtl="0" algn="l">
              <a:lnSpc>
                <a:spcPct val="150000"/>
              </a:lnSpc>
              <a:spcBef>
                <a:spcPts val="40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highlight>
                <a:srgbClr val="FFFF00"/>
              </a:highlight>
            </a:endParaRPr>
          </a:p>
          <a:p>
            <a:pPr indent="0" lvl="0" marL="0" rtl="0" algn="l">
              <a:lnSpc>
                <a:spcPct val="150000"/>
              </a:lnSpc>
              <a:spcBef>
                <a:spcPts val="0"/>
              </a:spcBef>
              <a:spcAft>
                <a:spcPts val="0"/>
              </a:spcAft>
              <a:buNone/>
            </a:pPr>
            <a:r>
              <a:t/>
            </a:r>
            <a:endParaRPr sz="1600">
              <a:solidFill>
                <a:schemeClr val="dk1"/>
              </a:solidFill>
              <a:highlight>
                <a:srgbClr val="FFFF00"/>
              </a:highlight>
            </a:endParaRPr>
          </a:p>
          <a:p>
            <a:pPr indent="0" lvl="0" marL="0" rtl="0" algn="l">
              <a:lnSpc>
                <a:spcPct val="150000"/>
              </a:lnSpc>
              <a:spcBef>
                <a:spcPts val="1400"/>
              </a:spcBef>
              <a:spcAft>
                <a:spcPts val="0"/>
              </a:spcAft>
              <a:buNone/>
            </a:pPr>
            <a:r>
              <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br>
              <a:rPr lang="fi" sz="1600"/>
            </a:br>
            <a:endParaRPr b="1" sz="1600">
              <a:solidFill>
                <a:schemeClr val="dk1"/>
              </a:solidFill>
            </a:endParaRPr>
          </a:p>
          <a:p>
            <a:pPr indent="0" lvl="0" marL="457200" rtl="0" algn="l">
              <a:spcBef>
                <a:spcPts val="0"/>
              </a:spcBef>
              <a:spcAft>
                <a:spcPts val="0"/>
              </a:spcAft>
              <a:buNone/>
            </a:pPr>
            <a:br>
              <a:rPr b="1" lang="fi" sz="1600">
                <a:solidFill>
                  <a:schemeClr val="dk1"/>
                </a:solidFill>
              </a:rPr>
            </a:br>
            <a:endParaRPr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p:txBody>
      </p:sp>
      <p:sp>
        <p:nvSpPr>
          <p:cNvPr id="377" name="Google Shape;377;p73"/>
          <p:cNvSpPr/>
          <p:nvPr/>
        </p:nvSpPr>
        <p:spPr>
          <a:xfrm>
            <a:off x="7875100" y="150850"/>
            <a:ext cx="1184100" cy="1184100"/>
          </a:xfrm>
          <a:prstGeom prst="ellipse">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378" name="Google Shape;378;p73"/>
          <p:cNvSpPr txBox="1"/>
          <p:nvPr/>
        </p:nvSpPr>
        <p:spPr>
          <a:xfrm>
            <a:off x="7927600" y="533500"/>
            <a:ext cx="1079100" cy="41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500">
                <a:latin typeface="Francois One"/>
                <a:ea typeface="Francois One"/>
                <a:cs typeface="Francois One"/>
                <a:sym typeface="Francois One"/>
              </a:rPr>
              <a:t>ACTIV</a:t>
            </a:r>
            <a:r>
              <a:rPr b="1" lang="fi" sz="1500">
                <a:latin typeface="Francois One"/>
                <a:ea typeface="Francois One"/>
                <a:cs typeface="Francois One"/>
                <a:sym typeface="Francois One"/>
              </a:rPr>
              <a:t>I</a:t>
            </a:r>
            <a:r>
              <a:rPr b="1" lang="fi" sz="1500">
                <a:latin typeface="Francois One"/>
                <a:ea typeface="Francois One"/>
                <a:cs typeface="Francois One"/>
                <a:sym typeface="Francois One"/>
              </a:rPr>
              <a:t>TY</a:t>
            </a:r>
            <a:endParaRPr b="1" sz="1500">
              <a:latin typeface="Francois One"/>
              <a:ea typeface="Francois One"/>
              <a:cs typeface="Francois One"/>
              <a:sym typeface="Francois On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74"/>
          <p:cNvSpPr txBox="1"/>
          <p:nvPr/>
        </p:nvSpPr>
        <p:spPr>
          <a:xfrm>
            <a:off x="813300" y="2231050"/>
            <a:ext cx="75174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4. Digital assessment tools</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75"/>
          <p:cNvSpPr/>
          <p:nvPr/>
        </p:nvSpPr>
        <p:spPr>
          <a:xfrm>
            <a:off x="241700" y="3563938"/>
            <a:ext cx="6288900" cy="460725"/>
          </a:xfrm>
          <a:prstGeom prst="flowChart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fi" sz="1000">
                <a:solidFill>
                  <a:schemeClr val="dk1"/>
                </a:solidFill>
                <a:latin typeface="Alfa Slab One"/>
                <a:ea typeface="Alfa Slab One"/>
                <a:cs typeface="Alfa Slab One"/>
                <a:sym typeface="Alfa Slab One"/>
              </a:rPr>
              <a:t>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Clr>
                <a:schemeClr val="dk1"/>
              </a:buClr>
              <a:buSzPts val="1100"/>
              <a:buFont typeface="Arial"/>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000">
              <a:solidFill>
                <a:schemeClr val="dk1"/>
              </a:solidFill>
              <a:latin typeface="Alfa Slab One"/>
              <a:ea typeface="Alfa Slab One"/>
              <a:cs typeface="Alfa Slab One"/>
              <a:sym typeface="Alfa Slab One"/>
            </a:endParaRPr>
          </a:p>
        </p:txBody>
      </p:sp>
      <p:sp>
        <p:nvSpPr>
          <p:cNvPr id="389" name="Google Shape;389;p75"/>
          <p:cNvSpPr/>
          <p:nvPr/>
        </p:nvSpPr>
        <p:spPr>
          <a:xfrm>
            <a:off x="1249825" y="5434225"/>
            <a:ext cx="3018875" cy="2400650"/>
          </a:xfrm>
          <a:prstGeom prst="flowChartProcess">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rgbClr val="701C7F"/>
                </a:solidFill>
                <a:latin typeface="Alfa Slab One"/>
                <a:ea typeface="Alfa Slab One"/>
                <a:cs typeface="Alfa Slab One"/>
                <a:sym typeface="Alfa Slab One"/>
              </a:rPr>
              <a:t>Competencies are defined </a:t>
            </a:r>
            <a:br>
              <a:rPr lang="fi" sz="1100">
                <a:solidFill>
                  <a:srgbClr val="701C7F"/>
                </a:solidFill>
                <a:latin typeface="Alfa Slab One"/>
                <a:ea typeface="Alfa Slab One"/>
                <a:cs typeface="Alfa Slab One"/>
                <a:sym typeface="Alfa Slab One"/>
              </a:rPr>
            </a:br>
            <a:r>
              <a:rPr lang="fi" sz="1100">
                <a:solidFill>
                  <a:srgbClr val="701C7F"/>
                </a:solidFill>
                <a:latin typeface="Alfa Slab One"/>
                <a:ea typeface="Alfa Slab One"/>
                <a:cs typeface="Alfa Slab One"/>
                <a:sym typeface="Alfa Slab One"/>
              </a:rPr>
              <a:t>in each country, eg</a:t>
            </a: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problem-solving</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innovation </a:t>
            </a:r>
            <a:br>
              <a:rPr lang="fi" sz="1100">
                <a:solidFill>
                  <a:schemeClr val="dk1"/>
                </a:solidFill>
                <a:latin typeface="Alfa Slab One"/>
                <a:ea typeface="Alfa Slab One"/>
                <a:cs typeface="Alfa Slab One"/>
                <a:sym typeface="Alfa Slab One"/>
              </a:rPr>
            </a:br>
            <a:r>
              <a:rPr lang="fi" sz="1100">
                <a:solidFill>
                  <a:schemeClr val="dk1"/>
                </a:solidFill>
                <a:latin typeface="Alfa Slab One"/>
                <a:ea typeface="Alfa Slab One"/>
                <a:cs typeface="Alfa Slab One"/>
                <a:sym typeface="Alfa Slab One"/>
              </a:rPr>
              <a:t>- creativity</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communication</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critical-thinking</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meta-cognitive skills</a:t>
            </a:r>
            <a:br>
              <a:rPr lang="fi" sz="1100">
                <a:solidFill>
                  <a:schemeClr val="dk1"/>
                </a:solidFill>
                <a:latin typeface="Alfa Slab One"/>
                <a:ea typeface="Alfa Slab One"/>
                <a:cs typeface="Alfa Slab One"/>
                <a:sym typeface="Alfa Slab One"/>
              </a:rPr>
            </a:br>
            <a:r>
              <a:rPr lang="fi" sz="1100">
                <a:solidFill>
                  <a:schemeClr val="dk1"/>
                </a:solidFill>
                <a:latin typeface="Alfa Slab One"/>
                <a:ea typeface="Alfa Slab One"/>
                <a:cs typeface="Alfa Slab One"/>
                <a:sym typeface="Alfa Slab One"/>
              </a:rPr>
              <a:t>- collaboration</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rPr lang="fi" sz="1100">
                <a:solidFill>
                  <a:schemeClr val="dk1"/>
                </a:solidFill>
                <a:latin typeface="Alfa Slab One"/>
                <a:ea typeface="Alfa Slab One"/>
                <a:cs typeface="Alfa Slab One"/>
                <a:sym typeface="Alfa Slab One"/>
              </a:rPr>
              <a:t>- self-regulation</a:t>
            </a:r>
            <a:br>
              <a:rPr lang="fi" sz="1100">
                <a:solidFill>
                  <a:schemeClr val="dk1"/>
                </a:solidFill>
                <a:latin typeface="Alfa Slab One"/>
                <a:ea typeface="Alfa Slab One"/>
                <a:cs typeface="Alfa Slab One"/>
                <a:sym typeface="Alfa Slab One"/>
              </a:rPr>
            </a:b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a:p>
            <a:pPr indent="0" lvl="0" marL="0" rtl="0" algn="l">
              <a:spcBef>
                <a:spcPts val="0"/>
              </a:spcBef>
              <a:spcAft>
                <a:spcPts val="0"/>
              </a:spcAft>
              <a:buNone/>
            </a:pPr>
            <a:r>
              <a:t/>
            </a:r>
            <a:endParaRPr sz="1100">
              <a:solidFill>
                <a:schemeClr val="dk1"/>
              </a:solidFill>
              <a:latin typeface="Alfa Slab One"/>
              <a:ea typeface="Alfa Slab One"/>
              <a:cs typeface="Alfa Slab One"/>
              <a:sym typeface="Alfa Slab One"/>
            </a:endParaRPr>
          </a:p>
        </p:txBody>
      </p:sp>
      <p:graphicFrame>
        <p:nvGraphicFramePr>
          <p:cNvPr id="390" name="Google Shape;390;p75"/>
          <p:cNvGraphicFramePr/>
          <p:nvPr/>
        </p:nvGraphicFramePr>
        <p:xfrm>
          <a:off x="401525" y="1518525"/>
          <a:ext cx="3000000" cy="3000000"/>
        </p:xfrm>
        <a:graphic>
          <a:graphicData uri="http://schemas.openxmlformats.org/drawingml/2006/table">
            <a:tbl>
              <a:tblPr>
                <a:noFill/>
                <a:tableStyleId>{0D5393BA-C7D9-479A-9996-B8F2361D2E99}</a:tableStyleId>
              </a:tblPr>
              <a:tblGrid>
                <a:gridCol w="3142225"/>
                <a:gridCol w="1936075"/>
                <a:gridCol w="1794700"/>
                <a:gridCol w="1602300"/>
              </a:tblGrid>
              <a:tr h="681800">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t>Sending and/or</a:t>
                      </a:r>
                      <a:endParaRPr sz="1200"/>
                    </a:p>
                    <a:p>
                      <a:pPr indent="-304800" lvl="0" marL="457200" rtl="0" algn="l">
                        <a:spcBef>
                          <a:spcPts val="0"/>
                        </a:spcBef>
                        <a:spcAft>
                          <a:spcPts val="0"/>
                        </a:spcAft>
                        <a:buSzPts val="1200"/>
                        <a:buChar char="●"/>
                      </a:pPr>
                      <a:r>
                        <a:rPr lang="fi" sz="1200"/>
                        <a:t>Displaying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solidFill>
                            <a:schemeClr val="dk1"/>
                          </a:solidFill>
                        </a:rPr>
                        <a:t>Analysing</a:t>
                      </a:r>
                      <a:r>
                        <a:rPr lang="fi" sz="1200"/>
                        <a:t> and/or</a:t>
                      </a:r>
                      <a:endParaRPr sz="1200"/>
                    </a:p>
                    <a:p>
                      <a:pPr indent="-304800" lvl="0" marL="457200" rtl="0" algn="l">
                        <a:spcBef>
                          <a:spcPts val="0"/>
                        </a:spcBef>
                        <a:spcAft>
                          <a:spcPts val="0"/>
                        </a:spcAft>
                        <a:buSzPts val="1200"/>
                        <a:buChar char="●"/>
                      </a:pPr>
                      <a:r>
                        <a:rPr lang="fi" sz="1200">
                          <a:solidFill>
                            <a:schemeClr val="dk1"/>
                          </a:solidFill>
                        </a:rPr>
                        <a:t>Processing</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04800" lvl="0" marL="457200" rtl="0" algn="l">
                        <a:spcBef>
                          <a:spcPts val="0"/>
                        </a:spcBef>
                        <a:spcAft>
                          <a:spcPts val="0"/>
                        </a:spcAft>
                        <a:buSzPts val="1200"/>
                        <a:buChar char="●"/>
                      </a:pPr>
                      <a:r>
                        <a:rPr lang="fi" sz="1200"/>
                        <a:t>Interactive environment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Sharing learning intentions</a:t>
                      </a:r>
                      <a:endParaRPr sz="1200"/>
                    </a:p>
                    <a:p>
                      <a:pPr indent="-304800" lvl="0" marL="457200" rtl="0" algn="l">
                        <a:spcBef>
                          <a:spcPts val="0"/>
                        </a:spcBef>
                        <a:spcAft>
                          <a:spcPts val="0"/>
                        </a:spcAft>
                        <a:buSzPts val="1200"/>
                        <a:buChar char="●"/>
                      </a:pPr>
                      <a:r>
                        <a:rPr lang="fi" sz="1200"/>
                        <a:t>Clarifying success criteria</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96200">
                <a:tc>
                  <a:txBody>
                    <a:bodyPr/>
                    <a:lstStyle/>
                    <a:p>
                      <a:pPr indent="-304800" lvl="0" marL="457200" rtl="0" algn="l">
                        <a:spcBef>
                          <a:spcPts val="0"/>
                        </a:spcBef>
                        <a:spcAft>
                          <a:spcPts val="0"/>
                        </a:spcAft>
                        <a:buSzPts val="1200"/>
                        <a:buChar char="●"/>
                      </a:pPr>
                      <a:r>
                        <a:rPr lang="fi" sz="1200"/>
                        <a:t>Questioning</a:t>
                      </a:r>
                      <a:endParaRPr sz="1200"/>
                    </a:p>
                    <a:p>
                      <a:pPr indent="-304800" lvl="0" marL="457200" rtl="0" algn="l">
                        <a:spcBef>
                          <a:spcPts val="0"/>
                        </a:spcBef>
                        <a:spcAft>
                          <a:spcPts val="0"/>
                        </a:spcAft>
                        <a:buSzPts val="1200"/>
                        <a:buChar char="●"/>
                      </a:pPr>
                      <a:r>
                        <a:rPr lang="fi" sz="1200"/>
                        <a:t>Classroom discussions</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b="1" sz="1200">
                        <a:solidFill>
                          <a:srgbClr val="701C7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Giving feedback</a:t>
                      </a:r>
                      <a:endParaRPr sz="1200"/>
                    </a:p>
                    <a:p>
                      <a:pPr indent="-304800" lvl="0" marL="457200" rtl="0" algn="l">
                        <a:spcBef>
                          <a:spcPts val="0"/>
                        </a:spcBef>
                        <a:spcAft>
                          <a:spcPts val="0"/>
                        </a:spcAft>
                        <a:buSzPts val="1200"/>
                        <a:buChar char="●"/>
                      </a:pPr>
                      <a:r>
                        <a:rPr lang="fi" sz="1200">
                          <a:solidFill>
                            <a:schemeClr val="dk1"/>
                          </a:solidFill>
                        </a:rPr>
                        <a:t>Using feedback</a:t>
                      </a:r>
                      <a:endParaRPr sz="1200">
                        <a:solidFill>
                          <a:schemeClr val="dk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304800" lvl="0" marL="457200" rtl="0" algn="l">
                        <a:spcBef>
                          <a:spcPts val="0"/>
                        </a:spcBef>
                        <a:spcAft>
                          <a:spcPts val="0"/>
                        </a:spcAft>
                        <a:buSzPts val="1200"/>
                        <a:buChar char="●"/>
                      </a:pPr>
                      <a:r>
                        <a:rPr lang="fi" sz="1200"/>
                        <a:t>Self-assessment</a:t>
                      </a:r>
                      <a:endParaRPr sz="1200"/>
                    </a:p>
                    <a:p>
                      <a:pPr indent="-304800" lvl="0" marL="457200" rtl="0" algn="l">
                        <a:spcBef>
                          <a:spcPts val="0"/>
                        </a:spcBef>
                        <a:spcAft>
                          <a:spcPts val="0"/>
                        </a:spcAft>
                        <a:buSzPts val="1200"/>
                        <a:buChar char="●"/>
                      </a:pPr>
                      <a:r>
                        <a:rPr lang="fi" sz="1200">
                          <a:solidFill>
                            <a:schemeClr val="dk1"/>
                          </a:solidFill>
                        </a:rPr>
                        <a:t>Peer assessment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91" name="Google Shape;391;p75"/>
          <p:cNvSpPr txBox="1"/>
          <p:nvPr/>
        </p:nvSpPr>
        <p:spPr>
          <a:xfrm rot="-5400000">
            <a:off x="-1247100" y="2890727"/>
            <a:ext cx="28458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i" sz="1200">
                <a:solidFill>
                  <a:schemeClr val="dk1"/>
                </a:solidFill>
              </a:rPr>
              <a:t>Formative assessment strategies </a:t>
            </a:r>
            <a:endParaRPr b="1" sz="1200">
              <a:solidFill>
                <a:schemeClr val="dk1"/>
              </a:solidFill>
            </a:endParaRPr>
          </a:p>
        </p:txBody>
      </p:sp>
      <p:sp>
        <p:nvSpPr>
          <p:cNvPr id="392" name="Google Shape;392;p75"/>
          <p:cNvSpPr txBox="1"/>
          <p:nvPr/>
        </p:nvSpPr>
        <p:spPr>
          <a:xfrm>
            <a:off x="3543750" y="1121513"/>
            <a:ext cx="2285100" cy="4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200"/>
              <a:t>Functions of digital tools</a:t>
            </a:r>
            <a:endParaRPr b="1" sz="1200"/>
          </a:p>
        </p:txBody>
      </p:sp>
      <p:sp>
        <p:nvSpPr>
          <p:cNvPr id="393" name="Google Shape;393;p75"/>
          <p:cNvSpPr txBox="1"/>
          <p:nvPr/>
        </p:nvSpPr>
        <p:spPr>
          <a:xfrm>
            <a:off x="401525" y="245450"/>
            <a:ext cx="8475300" cy="11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1600">
                <a:solidFill>
                  <a:srgbClr val="701C7F"/>
                </a:solidFill>
              </a:rPr>
              <a:t>Digital tools and formative assessment  </a:t>
            </a:r>
            <a:endParaRPr b="1" sz="1600">
              <a:solidFill>
                <a:srgbClr val="701C7F"/>
              </a:solidFill>
            </a:endParaRPr>
          </a:p>
          <a:p>
            <a:pPr indent="0" lvl="0" marL="0" rtl="0" algn="l">
              <a:spcBef>
                <a:spcPts val="0"/>
              </a:spcBef>
              <a:spcAft>
                <a:spcPts val="0"/>
              </a:spcAft>
              <a:buNone/>
            </a:pPr>
            <a:r>
              <a:t/>
            </a:r>
            <a:endParaRPr b="1" sz="1200"/>
          </a:p>
          <a:p>
            <a:pPr indent="0" lvl="0" marL="0" rtl="0" algn="l">
              <a:spcBef>
                <a:spcPts val="0"/>
              </a:spcBef>
              <a:spcAft>
                <a:spcPts val="0"/>
              </a:spcAft>
              <a:buNone/>
            </a:pPr>
            <a:r>
              <a:rPr b="1" lang="fi" sz="1200"/>
              <a:t>In ATS STEM, digital tools are utilized to support formative assessment. </a:t>
            </a:r>
            <a:endParaRPr b="1" sz="1200"/>
          </a:p>
        </p:txBody>
      </p:sp>
      <p:sp>
        <p:nvSpPr>
          <p:cNvPr id="394" name="Google Shape;394;p75"/>
          <p:cNvSpPr/>
          <p:nvPr/>
        </p:nvSpPr>
        <p:spPr>
          <a:xfrm>
            <a:off x="241700" y="1121525"/>
            <a:ext cx="3258000" cy="105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76"/>
          <p:cNvSpPr txBox="1"/>
          <p:nvPr/>
        </p:nvSpPr>
        <p:spPr>
          <a:xfrm>
            <a:off x="201150" y="463675"/>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Recommended features of digital assessment tools</a:t>
            </a:r>
            <a:endParaRPr b="1" sz="1600">
              <a:solidFill>
                <a:srgbClr val="701C7F"/>
              </a:solidFill>
            </a:endParaRPr>
          </a:p>
          <a:p>
            <a:pPr indent="0" lvl="0" marL="0" rtl="0" algn="l">
              <a:lnSpc>
                <a:spcPct val="150000"/>
              </a:lnSpc>
              <a:spcBef>
                <a:spcPts val="400"/>
              </a:spcBef>
              <a:spcAft>
                <a:spcPts val="0"/>
              </a:spcAft>
              <a:buNone/>
            </a:pPr>
            <a:br>
              <a:rPr b="1" lang="fi" sz="1200">
                <a:solidFill>
                  <a:schemeClr val="dk1"/>
                </a:solidFill>
              </a:rPr>
            </a:br>
            <a:br>
              <a:rPr b="1" lang="fi" sz="1200">
                <a:solidFill>
                  <a:schemeClr val="dk1"/>
                </a:solidFill>
              </a:rPr>
            </a:br>
            <a:r>
              <a:rPr b="1" lang="fi" sz="1600">
                <a:solidFill>
                  <a:schemeClr val="dk1"/>
                </a:solidFill>
              </a:rPr>
              <a:t>Functional </a:t>
            </a:r>
            <a:br>
              <a:rPr b="1" lang="fi" sz="1600">
                <a:solidFill>
                  <a:schemeClr val="dk1"/>
                </a:solidFill>
              </a:rPr>
            </a:br>
            <a:br>
              <a:rPr lang="fi" sz="1600">
                <a:solidFill>
                  <a:schemeClr val="dk1"/>
                </a:solidFill>
              </a:rPr>
            </a:br>
            <a:r>
              <a:rPr lang="fi" sz="1600">
                <a:solidFill>
                  <a:schemeClr val="dk1"/>
                </a:solidFill>
              </a:rPr>
              <a:t>Supports </a:t>
            </a:r>
            <a:br>
              <a:rPr lang="fi" sz="1600">
                <a:solidFill>
                  <a:schemeClr val="dk1"/>
                </a:solidFill>
              </a:rPr>
            </a:br>
            <a:r>
              <a:rPr lang="fi" sz="1600">
                <a:solidFill>
                  <a:schemeClr val="dk1"/>
                </a:solidFill>
              </a:rPr>
              <a:t>1) sending and displaying (eg. a classroom response system where students reply to items using phones or tablets and results are displayed for the class), </a:t>
            </a:r>
            <a:br>
              <a:rPr lang="fi" sz="1600">
                <a:solidFill>
                  <a:schemeClr val="dk1"/>
                </a:solidFill>
              </a:rPr>
            </a:br>
            <a:r>
              <a:rPr lang="fi" sz="1600">
                <a:solidFill>
                  <a:schemeClr val="dk1"/>
                </a:solidFill>
              </a:rPr>
              <a:t>2) processing and analysing (eg. a data dashboard summarizing student performance), and </a:t>
            </a:r>
            <a:br>
              <a:rPr lang="fi" sz="1600">
                <a:solidFill>
                  <a:schemeClr val="dk1"/>
                </a:solidFill>
              </a:rPr>
            </a:br>
            <a:r>
              <a:rPr lang="fi" sz="1600">
                <a:solidFill>
                  <a:schemeClr val="dk1"/>
                </a:solidFill>
              </a:rPr>
              <a:t>3) interactive environment (eg. software for allowing students to explore geometrical drawings).</a:t>
            </a:r>
            <a:endParaRPr sz="1600">
              <a:solidFill>
                <a:schemeClr val="dk1"/>
              </a:solidFill>
            </a:endParaRPr>
          </a:p>
          <a:p>
            <a:pPr indent="0" lvl="0" marL="0" rtl="0" algn="just">
              <a:lnSpc>
                <a:spcPct val="150000"/>
              </a:lnSpc>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b="1" sz="16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7"/>
          <p:cNvSpPr txBox="1"/>
          <p:nvPr/>
        </p:nvSpPr>
        <p:spPr>
          <a:xfrm>
            <a:off x="179550" y="582525"/>
            <a:ext cx="83568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Recommended features of digital assessment tools</a:t>
            </a:r>
            <a:endParaRPr b="1" sz="1600">
              <a:solidFill>
                <a:srgbClr val="701C7F"/>
              </a:solidFill>
            </a:endParaRPr>
          </a:p>
          <a:p>
            <a:pPr indent="0" lvl="0" marL="0" rtl="0" algn="l">
              <a:lnSpc>
                <a:spcPct val="150000"/>
              </a:lnSpc>
              <a:spcBef>
                <a:spcPts val="400"/>
              </a:spcBef>
              <a:spcAft>
                <a:spcPts val="0"/>
              </a:spcAft>
              <a:buNone/>
            </a:pPr>
            <a:br>
              <a:rPr b="1" lang="fi" sz="1200">
                <a:solidFill>
                  <a:schemeClr val="dk1"/>
                </a:solidFill>
              </a:rPr>
            </a:br>
            <a:r>
              <a:rPr b="1" lang="fi" sz="1600">
                <a:solidFill>
                  <a:schemeClr val="dk1"/>
                </a:solidFill>
              </a:rPr>
              <a:t>Flexible </a:t>
            </a:r>
            <a:br>
              <a:rPr lang="fi" sz="1600">
                <a:solidFill>
                  <a:schemeClr val="dk1"/>
                </a:solidFill>
              </a:rPr>
            </a:br>
            <a:r>
              <a:rPr lang="fi" sz="1600">
                <a:solidFill>
                  <a:schemeClr val="dk1"/>
                </a:solidFill>
              </a:rPr>
              <a:t>Supports the assessment of different types of learning.</a:t>
            </a:r>
            <a:br>
              <a:rPr lang="fi" sz="1600">
                <a:solidFill>
                  <a:schemeClr val="dk1"/>
                </a:solidFill>
              </a:rPr>
            </a:br>
            <a:endParaRPr sz="1600">
              <a:solidFill>
                <a:schemeClr val="dk1"/>
              </a:solidFill>
            </a:endParaRPr>
          </a:p>
          <a:p>
            <a:pPr indent="0" lvl="0" marL="0" rtl="0" algn="l">
              <a:lnSpc>
                <a:spcPct val="150000"/>
              </a:lnSpc>
              <a:spcBef>
                <a:spcPts val="0"/>
              </a:spcBef>
              <a:spcAft>
                <a:spcPts val="0"/>
              </a:spcAft>
              <a:buNone/>
            </a:pPr>
            <a:r>
              <a:rPr b="1" lang="fi" sz="1600">
                <a:solidFill>
                  <a:schemeClr val="dk1"/>
                </a:solidFill>
              </a:rPr>
              <a:t>Practical</a:t>
            </a:r>
            <a:br>
              <a:rPr lang="fi" sz="1600">
                <a:solidFill>
                  <a:schemeClr val="dk1"/>
                </a:solidFill>
              </a:rPr>
            </a:br>
            <a:r>
              <a:rPr lang="fi" sz="1600">
                <a:solidFill>
                  <a:schemeClr val="dk1"/>
                </a:solidFill>
              </a:rPr>
              <a:t>Requires teacher professional development but is relatively easy and cost effective to use.</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rPr b="1" lang="fi" sz="1600">
                <a:solidFill>
                  <a:schemeClr val="dk1"/>
                </a:solidFill>
              </a:rPr>
              <a:t>Useful</a:t>
            </a:r>
            <a:br>
              <a:rPr lang="fi" sz="1600">
                <a:solidFill>
                  <a:schemeClr val="dk1"/>
                </a:solidFill>
              </a:rPr>
            </a:br>
            <a:r>
              <a:rPr lang="fi" sz="1600">
                <a:solidFill>
                  <a:schemeClr val="dk1"/>
                </a:solidFill>
              </a:rPr>
              <a:t>Helps to improve learning by facilitating timely feedback focused on learning outcomes. </a:t>
            </a:r>
            <a:endParaRPr b="1" sz="1600">
              <a:solidFill>
                <a:srgbClr val="701C7F"/>
              </a:solidFill>
            </a:endParaRPr>
          </a:p>
          <a:p>
            <a:pPr indent="0" lvl="0" marL="0" rtl="0" algn="l">
              <a:lnSpc>
                <a:spcPct val="150000"/>
              </a:lnSpc>
              <a:spcBef>
                <a:spcPts val="1200"/>
              </a:spcBef>
              <a:spcAft>
                <a:spcPts val="0"/>
              </a:spcAft>
              <a:buNone/>
            </a:pPr>
            <a:r>
              <a:t/>
            </a:r>
            <a:endParaRPr b="1" sz="1200">
              <a:solidFill>
                <a:schemeClr val="dk1"/>
              </a:solidFill>
            </a:endParaRPr>
          </a:p>
          <a:p>
            <a:pPr indent="0" lvl="0" marL="0" rtl="0" algn="l">
              <a:lnSpc>
                <a:spcPct val="150000"/>
              </a:lnSpc>
              <a:spcBef>
                <a:spcPts val="120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highlight>
                <a:srgbClr val="FFFF00"/>
              </a:highlight>
            </a:endParaRPr>
          </a:p>
          <a:p>
            <a:pPr indent="0" lvl="0" marL="0" rtl="0" algn="l">
              <a:lnSpc>
                <a:spcPct val="150000"/>
              </a:lnSpc>
              <a:spcBef>
                <a:spcPts val="0"/>
              </a:spcBef>
              <a:spcAft>
                <a:spcPts val="0"/>
              </a:spcAft>
              <a:buNone/>
            </a:pPr>
            <a:r>
              <a:t/>
            </a:r>
            <a:endParaRPr sz="1600">
              <a:solidFill>
                <a:schemeClr val="dk1"/>
              </a:solidFill>
              <a:highlight>
                <a:srgbClr val="FFFF00"/>
              </a:highlight>
            </a:endParaRPr>
          </a:p>
          <a:p>
            <a:pPr indent="0" lvl="0" marL="0" rtl="0" algn="l">
              <a:lnSpc>
                <a:spcPct val="150000"/>
              </a:lnSpc>
              <a:spcBef>
                <a:spcPts val="1400"/>
              </a:spcBef>
              <a:spcAft>
                <a:spcPts val="0"/>
              </a:spcAft>
              <a:buNone/>
            </a:pPr>
            <a:r>
              <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br>
              <a:rPr lang="fi" sz="1600"/>
            </a:br>
            <a:endParaRPr b="1" sz="1600">
              <a:solidFill>
                <a:schemeClr val="dk1"/>
              </a:solidFill>
            </a:endParaRPr>
          </a:p>
          <a:p>
            <a:pPr indent="0" lvl="0" marL="457200" rtl="0" algn="l">
              <a:spcBef>
                <a:spcPts val="0"/>
              </a:spcBef>
              <a:spcAft>
                <a:spcPts val="0"/>
              </a:spcAft>
              <a:buNone/>
            </a:pPr>
            <a:br>
              <a:rPr b="1" lang="fi" sz="1600">
                <a:solidFill>
                  <a:schemeClr val="dk1"/>
                </a:solidFill>
              </a:rPr>
            </a:br>
            <a:endParaRPr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78"/>
          <p:cNvSpPr txBox="1"/>
          <p:nvPr/>
        </p:nvSpPr>
        <p:spPr>
          <a:xfrm>
            <a:off x="201150" y="733825"/>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Examples of digital assessment tools</a:t>
            </a:r>
            <a:br>
              <a:rPr b="1" lang="fi" sz="1600">
                <a:solidFill>
                  <a:srgbClr val="701C7F"/>
                </a:solidFill>
              </a:rPr>
            </a:br>
            <a:endParaRPr b="1" sz="1600">
              <a:solidFill>
                <a:srgbClr val="701C7F"/>
              </a:solidFill>
            </a:endParaRPr>
          </a:p>
          <a:p>
            <a:pPr indent="0" lvl="0" marL="0" rtl="0" algn="l">
              <a:lnSpc>
                <a:spcPct val="100000"/>
              </a:lnSpc>
              <a:spcBef>
                <a:spcPts val="1400"/>
              </a:spcBef>
              <a:spcAft>
                <a:spcPts val="0"/>
              </a:spcAft>
              <a:buClr>
                <a:schemeClr val="dk1"/>
              </a:buClr>
              <a:buSzPts val="1100"/>
              <a:buFont typeface="Arial"/>
              <a:buNone/>
            </a:pPr>
            <a:r>
              <a:rPr b="1" lang="fi" sz="1600"/>
              <a:t>TagCrowd</a:t>
            </a:r>
            <a:br>
              <a:rPr b="1" lang="fi" sz="1600"/>
            </a:br>
            <a:endParaRPr b="1" sz="1600"/>
          </a:p>
          <a:p>
            <a:pPr indent="-330200" lvl="0" marL="457200" rtl="0" algn="l">
              <a:lnSpc>
                <a:spcPct val="100000"/>
              </a:lnSpc>
              <a:spcBef>
                <a:spcPts val="1400"/>
              </a:spcBef>
              <a:spcAft>
                <a:spcPts val="0"/>
              </a:spcAft>
              <a:buSzPts val="1600"/>
              <a:buChar char="●"/>
            </a:pPr>
            <a:r>
              <a:rPr b="1" lang="fi" sz="1600"/>
              <a:t>Competences: Problem-Solving, Communication, Metacognitive skills</a:t>
            </a:r>
            <a:br>
              <a:rPr b="1" lang="fi" sz="1600"/>
            </a:br>
            <a:endParaRPr b="1" sz="1600"/>
          </a:p>
          <a:p>
            <a:pPr indent="-330200" lvl="0" marL="457200" rtl="0" algn="l">
              <a:lnSpc>
                <a:spcPct val="100000"/>
              </a:lnSpc>
              <a:spcBef>
                <a:spcPts val="0"/>
              </a:spcBef>
              <a:spcAft>
                <a:spcPts val="0"/>
              </a:spcAft>
              <a:buSzPts val="1600"/>
              <a:buChar char="●"/>
            </a:pPr>
            <a:r>
              <a:rPr b="1" lang="fi" sz="1600"/>
              <a:t>Used to create word clouds from a document, from a URL link or from a text. Available in several languages.</a:t>
            </a:r>
            <a:br>
              <a:rPr b="1" lang="fi" sz="1600"/>
            </a:br>
            <a:endParaRPr b="1" sz="1600"/>
          </a:p>
          <a:p>
            <a:pPr indent="-330200" lvl="0" marL="457200" rtl="0" algn="l">
              <a:lnSpc>
                <a:spcPct val="100000"/>
              </a:lnSpc>
              <a:spcBef>
                <a:spcPts val="0"/>
              </a:spcBef>
              <a:spcAft>
                <a:spcPts val="0"/>
              </a:spcAft>
              <a:buSzPts val="1600"/>
              <a:buChar char="●"/>
            </a:pPr>
            <a:r>
              <a:rPr b="1" lang="fi" sz="1600" u="sng">
                <a:solidFill>
                  <a:schemeClr val="hlink"/>
                </a:solidFill>
                <a:hlinkClick r:id="rId3"/>
              </a:rPr>
              <a:t>https://tagcrowd.com</a:t>
            </a:r>
            <a:r>
              <a:rPr b="1" lang="fi" sz="1600"/>
              <a:t> </a:t>
            </a:r>
            <a:endParaRPr b="1" sz="1600"/>
          </a:p>
          <a:p>
            <a:pPr indent="0" lvl="0" marL="457200" rtl="0" algn="l">
              <a:lnSpc>
                <a:spcPct val="100000"/>
              </a:lnSpc>
              <a:spcBef>
                <a:spcPts val="1400"/>
              </a:spcBef>
              <a:spcAft>
                <a:spcPts val="400"/>
              </a:spcAft>
              <a:buNone/>
            </a:pPr>
            <a:r>
              <a:t/>
            </a:r>
            <a:endParaRPr b="1" sz="16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9"/>
          <p:cNvSpPr txBox="1"/>
          <p:nvPr/>
        </p:nvSpPr>
        <p:spPr>
          <a:xfrm>
            <a:off x="201150" y="733825"/>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Examples of digital assessment tools</a:t>
            </a:r>
            <a:br>
              <a:rPr b="1" lang="fi" sz="1600">
                <a:solidFill>
                  <a:srgbClr val="701C7F"/>
                </a:solidFill>
              </a:rPr>
            </a:br>
            <a:endParaRPr b="1" sz="1600">
              <a:solidFill>
                <a:srgbClr val="701C7F"/>
              </a:solidFill>
            </a:endParaRPr>
          </a:p>
          <a:p>
            <a:pPr indent="0" lvl="0" marL="0" rtl="0" algn="l">
              <a:spcBef>
                <a:spcPts val="1400"/>
              </a:spcBef>
              <a:spcAft>
                <a:spcPts val="0"/>
              </a:spcAft>
              <a:buNone/>
            </a:pPr>
            <a:r>
              <a:rPr b="1" lang="fi" sz="1600">
                <a:solidFill>
                  <a:schemeClr val="dk1"/>
                </a:solidFill>
              </a:rPr>
              <a:t>Google Forms</a:t>
            </a:r>
            <a:br>
              <a:rPr b="1" lang="fi" sz="1600">
                <a:solidFill>
                  <a:schemeClr val="dk1"/>
                </a:solidFill>
              </a:rPr>
            </a:br>
            <a:endParaRPr b="1" sz="1600">
              <a:solidFill>
                <a:schemeClr val="dk1"/>
              </a:solidFill>
            </a:endParaRPr>
          </a:p>
          <a:p>
            <a:pPr indent="-330200" lvl="0" marL="457200" rtl="0" algn="l">
              <a:spcBef>
                <a:spcPts val="1400"/>
              </a:spcBef>
              <a:spcAft>
                <a:spcPts val="0"/>
              </a:spcAft>
              <a:buClr>
                <a:schemeClr val="dk1"/>
              </a:buClr>
              <a:buSzPts val="1600"/>
              <a:buChar char="●"/>
            </a:pPr>
            <a:r>
              <a:rPr b="1" lang="fi" sz="1600">
                <a:solidFill>
                  <a:schemeClr val="dk1"/>
                </a:solidFill>
              </a:rPr>
              <a:t>Competences: Collaboration, Problem-solving skills, Communication</a:t>
            </a:r>
            <a:br>
              <a:rPr b="1" lang="fi" sz="1600">
                <a:solidFill>
                  <a:schemeClr val="dk1"/>
                </a:solidFill>
              </a:rPr>
            </a:br>
            <a:endParaRPr b="1" sz="1600">
              <a:solidFill>
                <a:schemeClr val="dk1"/>
              </a:solidFill>
            </a:endParaRPr>
          </a:p>
          <a:p>
            <a:pPr indent="-330200" lvl="0" marL="457200" rtl="0" algn="l">
              <a:spcBef>
                <a:spcPts val="0"/>
              </a:spcBef>
              <a:spcAft>
                <a:spcPts val="0"/>
              </a:spcAft>
              <a:buClr>
                <a:schemeClr val="dk1"/>
              </a:buClr>
              <a:buSzPts val="1600"/>
              <a:buChar char="●"/>
            </a:pPr>
            <a:r>
              <a:rPr b="1" lang="fi" sz="1600">
                <a:solidFill>
                  <a:schemeClr val="dk1"/>
                </a:solidFill>
              </a:rPr>
              <a:t>Used to design and distribute questionnaires online through a link that can be sent by email or by placing it on a website. You can also extract the results in a spreadsheet for data analysis.</a:t>
            </a:r>
            <a:br>
              <a:rPr b="1" lang="fi" sz="1600">
                <a:solidFill>
                  <a:schemeClr val="dk1"/>
                </a:solidFill>
              </a:rPr>
            </a:br>
            <a:endParaRPr b="1" sz="1600">
              <a:solidFill>
                <a:schemeClr val="dk1"/>
              </a:solidFill>
            </a:endParaRPr>
          </a:p>
          <a:p>
            <a:pPr indent="-330200" lvl="0" marL="457200" rtl="0" algn="l">
              <a:spcBef>
                <a:spcPts val="0"/>
              </a:spcBef>
              <a:spcAft>
                <a:spcPts val="0"/>
              </a:spcAft>
              <a:buClr>
                <a:schemeClr val="dk1"/>
              </a:buClr>
              <a:buSzPts val="1600"/>
              <a:buChar char="●"/>
            </a:pPr>
            <a:r>
              <a:rPr b="1" lang="fi" sz="1600" u="sng">
                <a:solidFill>
                  <a:schemeClr val="hlink"/>
                </a:solidFill>
                <a:hlinkClick r:id="rId3"/>
              </a:rPr>
              <a:t>https://docs.google.com/forms</a:t>
            </a:r>
            <a:r>
              <a:rPr b="1" lang="fi" sz="1600">
                <a:solidFill>
                  <a:schemeClr val="dk1"/>
                </a:solidFill>
              </a:rPr>
              <a:t> </a:t>
            </a:r>
            <a:endParaRPr b="1" sz="1600"/>
          </a:p>
          <a:p>
            <a:pPr indent="0" lvl="0" marL="457200" rtl="0" algn="l">
              <a:lnSpc>
                <a:spcPct val="100000"/>
              </a:lnSpc>
              <a:spcBef>
                <a:spcPts val="1400"/>
              </a:spcBef>
              <a:spcAft>
                <a:spcPts val="400"/>
              </a:spcAft>
              <a:buNone/>
            </a:pPr>
            <a:r>
              <a:t/>
            </a:r>
            <a:endParaRPr b="1" sz="16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80"/>
          <p:cNvSpPr txBox="1"/>
          <p:nvPr/>
        </p:nvSpPr>
        <p:spPr>
          <a:xfrm>
            <a:off x="201150" y="733825"/>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Examples of digital assessment tools</a:t>
            </a:r>
            <a:br>
              <a:rPr b="1" lang="fi" sz="1600">
                <a:solidFill>
                  <a:srgbClr val="701C7F"/>
                </a:solidFill>
              </a:rPr>
            </a:br>
            <a:endParaRPr b="1" sz="1600">
              <a:solidFill>
                <a:srgbClr val="701C7F"/>
              </a:solidFill>
            </a:endParaRPr>
          </a:p>
          <a:p>
            <a:pPr indent="0" lvl="0" marL="0" rtl="0" algn="l">
              <a:lnSpc>
                <a:spcPct val="100000"/>
              </a:lnSpc>
              <a:spcBef>
                <a:spcPts val="1400"/>
              </a:spcBef>
              <a:spcAft>
                <a:spcPts val="0"/>
              </a:spcAft>
              <a:buNone/>
            </a:pPr>
            <a:r>
              <a:rPr b="1" lang="fi" sz="1600"/>
              <a:t>Sketch up</a:t>
            </a:r>
            <a:br>
              <a:rPr b="1" lang="fi" sz="1600"/>
            </a:br>
            <a:endParaRPr b="1" sz="1600"/>
          </a:p>
          <a:p>
            <a:pPr indent="-330200" lvl="0" marL="457200" rtl="0" algn="l">
              <a:lnSpc>
                <a:spcPct val="100000"/>
              </a:lnSpc>
              <a:spcBef>
                <a:spcPts val="1400"/>
              </a:spcBef>
              <a:spcAft>
                <a:spcPts val="0"/>
              </a:spcAft>
              <a:buSzPts val="1600"/>
              <a:buChar char="●"/>
            </a:pPr>
            <a:r>
              <a:rPr b="1" lang="fi" sz="1600"/>
              <a:t>Competences: Creativity and innovation</a:t>
            </a:r>
            <a:br>
              <a:rPr b="1" lang="fi" sz="1600"/>
            </a:br>
            <a:endParaRPr b="1" sz="1600"/>
          </a:p>
          <a:p>
            <a:pPr indent="-330200" lvl="0" marL="457200" rtl="0" algn="l">
              <a:lnSpc>
                <a:spcPct val="100000"/>
              </a:lnSpc>
              <a:spcBef>
                <a:spcPts val="0"/>
              </a:spcBef>
              <a:spcAft>
                <a:spcPts val="0"/>
              </a:spcAft>
              <a:buSzPts val="1600"/>
              <a:buChar char="●"/>
            </a:pPr>
            <a:r>
              <a:rPr b="1" lang="fi" sz="1600"/>
              <a:t>Used for 3D modeling in architecture, video games, civil engineering. Possibility of publishing the models.</a:t>
            </a:r>
            <a:br>
              <a:rPr b="1" lang="fi" sz="1600"/>
            </a:br>
            <a:endParaRPr b="1" sz="1600"/>
          </a:p>
          <a:p>
            <a:pPr indent="-330200" lvl="0" marL="457200" rtl="0" algn="l">
              <a:lnSpc>
                <a:spcPct val="100000"/>
              </a:lnSpc>
              <a:spcBef>
                <a:spcPts val="0"/>
              </a:spcBef>
              <a:spcAft>
                <a:spcPts val="0"/>
              </a:spcAft>
              <a:buSzPts val="1600"/>
              <a:buChar char="●"/>
            </a:pPr>
            <a:r>
              <a:rPr b="1" lang="fi" sz="1600" u="sng">
                <a:solidFill>
                  <a:schemeClr val="hlink"/>
                </a:solidFill>
                <a:hlinkClick r:id="rId3"/>
              </a:rPr>
              <a:t>https://www.sketchup.com</a:t>
            </a:r>
            <a:r>
              <a:rPr b="1" lang="fi" sz="1600"/>
              <a:t> </a:t>
            </a:r>
            <a:endParaRPr b="1" sz="16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81"/>
          <p:cNvSpPr txBox="1"/>
          <p:nvPr/>
        </p:nvSpPr>
        <p:spPr>
          <a:xfrm>
            <a:off x="201150" y="733825"/>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Examples of digital assessment tools</a:t>
            </a:r>
            <a:endParaRPr b="1" sz="1600">
              <a:solidFill>
                <a:srgbClr val="701C7F"/>
              </a:solidFill>
            </a:endParaRPr>
          </a:p>
          <a:p>
            <a:pPr indent="0" lvl="0" marL="0" rtl="0" algn="l">
              <a:lnSpc>
                <a:spcPct val="100000"/>
              </a:lnSpc>
              <a:spcBef>
                <a:spcPts val="1400"/>
              </a:spcBef>
              <a:spcAft>
                <a:spcPts val="0"/>
              </a:spcAft>
              <a:buNone/>
            </a:pPr>
            <a:r>
              <a:rPr b="1" lang="fi" sz="1600"/>
              <a:t>Kahoot and Plikers</a:t>
            </a:r>
            <a:br>
              <a:rPr b="1" lang="fi" sz="1600"/>
            </a:br>
            <a:endParaRPr b="1" sz="1600"/>
          </a:p>
          <a:p>
            <a:pPr indent="-330200" lvl="0" marL="457200" rtl="0" algn="l">
              <a:lnSpc>
                <a:spcPct val="100000"/>
              </a:lnSpc>
              <a:spcBef>
                <a:spcPts val="1400"/>
              </a:spcBef>
              <a:spcAft>
                <a:spcPts val="0"/>
              </a:spcAft>
              <a:buSzPts val="1600"/>
              <a:buChar char="●"/>
            </a:pPr>
            <a:r>
              <a:rPr b="1" lang="fi" sz="1600"/>
              <a:t>Competences: Collaboration, Communication</a:t>
            </a:r>
            <a:br>
              <a:rPr b="1" lang="fi" sz="1600"/>
            </a:br>
            <a:endParaRPr b="1" sz="1600"/>
          </a:p>
          <a:p>
            <a:pPr indent="-330200" lvl="0" marL="457200" rtl="0" algn="l">
              <a:lnSpc>
                <a:spcPct val="100000"/>
              </a:lnSpc>
              <a:spcBef>
                <a:spcPts val="0"/>
              </a:spcBef>
              <a:spcAft>
                <a:spcPts val="0"/>
              </a:spcAft>
              <a:buSzPts val="1600"/>
              <a:buChar char="●"/>
            </a:pPr>
            <a:r>
              <a:rPr b="1" lang="fi" sz="1600"/>
              <a:t>These are free tools for Android or iOS that allow students to answer tests and questions in a simple and dynamic way. The answers are obtained in real time creating a playful learning. It allows team working on diverse subjects.</a:t>
            </a:r>
            <a:br>
              <a:rPr b="1" lang="fi" sz="1600"/>
            </a:br>
            <a:endParaRPr b="1" sz="1600"/>
          </a:p>
          <a:p>
            <a:pPr indent="-330200" lvl="0" marL="457200" rtl="0" algn="l">
              <a:lnSpc>
                <a:spcPct val="100000"/>
              </a:lnSpc>
              <a:spcBef>
                <a:spcPts val="0"/>
              </a:spcBef>
              <a:spcAft>
                <a:spcPts val="0"/>
              </a:spcAft>
              <a:buSzPts val="1600"/>
              <a:buChar char="●"/>
            </a:pPr>
            <a:r>
              <a:rPr b="1" lang="fi" sz="1600" u="sng">
                <a:solidFill>
                  <a:schemeClr val="hlink"/>
                </a:solidFill>
                <a:hlinkClick r:id="rId3"/>
              </a:rPr>
              <a:t>https://kahoot.com</a:t>
            </a:r>
            <a:br>
              <a:rPr b="1" lang="fi" sz="1600"/>
            </a:br>
            <a:endParaRPr b="1" sz="1600"/>
          </a:p>
          <a:p>
            <a:pPr indent="-330200" lvl="0" marL="457200" rtl="0" algn="l">
              <a:lnSpc>
                <a:spcPct val="100000"/>
              </a:lnSpc>
              <a:spcBef>
                <a:spcPts val="0"/>
              </a:spcBef>
              <a:spcAft>
                <a:spcPts val="0"/>
              </a:spcAft>
              <a:buSzPts val="1600"/>
              <a:buChar char="●"/>
            </a:pPr>
            <a:r>
              <a:rPr b="1" lang="fi" sz="1600" u="sng">
                <a:solidFill>
                  <a:schemeClr val="hlink"/>
                </a:solidFill>
                <a:hlinkClick r:id="rId4"/>
              </a:rPr>
              <a:t>https://get.plickers.com</a:t>
            </a:r>
            <a:endParaRPr b="1" sz="1600"/>
          </a:p>
          <a:p>
            <a:pPr indent="0" lvl="0" marL="0" rtl="0" algn="l">
              <a:lnSpc>
                <a:spcPct val="100000"/>
              </a:lnSpc>
              <a:spcBef>
                <a:spcPts val="1400"/>
              </a:spcBef>
              <a:spcAft>
                <a:spcPts val="400"/>
              </a:spcAft>
              <a:buNone/>
            </a:pPr>
            <a:r>
              <a:t/>
            </a:r>
            <a:endParaRPr b="1"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1. Problem Solving Design and Approaches</a:t>
            </a:r>
            <a:br>
              <a:rPr lang="fi" sz="1600">
                <a:solidFill>
                  <a:srgbClr val="701C7F"/>
                </a:solidFill>
              </a:rPr>
            </a:br>
            <a:endParaRPr sz="1600">
              <a:solidFill>
                <a:srgbClr val="701C7F"/>
              </a:solidFill>
            </a:endParaRPr>
          </a:p>
          <a:p>
            <a:pPr indent="0" lvl="0" marL="0" rtl="0" algn="l">
              <a:lnSpc>
                <a:spcPct val="150000"/>
              </a:lnSpc>
              <a:spcBef>
                <a:spcPts val="400"/>
              </a:spcBef>
              <a:spcAft>
                <a:spcPts val="0"/>
              </a:spcAft>
              <a:buNone/>
            </a:pPr>
            <a:r>
              <a:rPr lang="fi" sz="1600">
                <a:solidFill>
                  <a:schemeClr val="dk1"/>
                </a:solidFill>
              </a:rPr>
              <a:t>Integrated STEM should provide student experience activities that include problem solving through both developing solutions and inquiry. </a:t>
            </a:r>
            <a:br>
              <a:rPr lang="fi" sz="1600">
                <a:solidFill>
                  <a:schemeClr val="dk1"/>
                </a:solidFill>
              </a:rPr>
            </a:br>
            <a:br>
              <a:rPr lang="fi" sz="1600">
                <a:solidFill>
                  <a:schemeClr val="dk1"/>
                </a:solidFill>
              </a:rPr>
            </a:br>
            <a:r>
              <a:rPr lang="fi" sz="1600">
                <a:solidFill>
                  <a:schemeClr val="dk1"/>
                </a:solidFill>
              </a:rPr>
              <a:t>Teaching can be organised around problems and issues that are of personal and social significance in the real world. Problem solving design and approaches include the desire to apply prior learning and life experiences and the curiosity to look for opportunities to learn and develop in a variety of life contexts.</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r>
              <a:t/>
            </a:r>
            <a:endParaRPr b="1" sz="1600">
              <a:solidFill>
                <a:srgbClr val="701C7F"/>
              </a:solidFill>
            </a:endParaRPr>
          </a:p>
          <a:p>
            <a:pPr indent="0" lvl="0" marL="0" rtl="0" algn="l">
              <a:lnSpc>
                <a:spcPct val="150000"/>
              </a:lnSpc>
              <a:spcBef>
                <a:spcPts val="0"/>
              </a:spcBef>
              <a:spcAft>
                <a:spcPts val="0"/>
              </a:spcAft>
              <a:buNone/>
            </a:pPr>
            <a:br>
              <a:rPr lang="fi" sz="1600">
                <a:solidFill>
                  <a:schemeClr val="dk1"/>
                </a:solidFill>
              </a:rPr>
            </a:br>
            <a:br>
              <a:rPr lang="fi" sz="1600">
                <a:solidFill>
                  <a:schemeClr val="dk1"/>
                </a:solidFill>
              </a:rPr>
            </a:br>
            <a:br>
              <a:rPr lang="fi" sz="1600">
                <a:solidFill>
                  <a:schemeClr val="dk1"/>
                </a:solidFill>
                <a:highlight>
                  <a:srgbClr val="FFFF00"/>
                </a:highlight>
              </a:rPr>
            </a:b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82"/>
          <p:cNvSpPr txBox="1"/>
          <p:nvPr/>
        </p:nvSpPr>
        <p:spPr>
          <a:xfrm>
            <a:off x="201150" y="733825"/>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Examples of digital assessment tools</a:t>
            </a:r>
            <a:br>
              <a:rPr b="1" lang="fi" sz="1600">
                <a:solidFill>
                  <a:srgbClr val="701C7F"/>
                </a:solidFill>
              </a:rPr>
            </a:br>
            <a:endParaRPr b="1" sz="1600">
              <a:solidFill>
                <a:srgbClr val="701C7F"/>
              </a:solidFill>
            </a:endParaRPr>
          </a:p>
          <a:p>
            <a:pPr indent="0" lvl="0" marL="0" rtl="0" algn="l">
              <a:lnSpc>
                <a:spcPct val="100000"/>
              </a:lnSpc>
              <a:spcBef>
                <a:spcPts val="1400"/>
              </a:spcBef>
              <a:spcAft>
                <a:spcPts val="0"/>
              </a:spcAft>
              <a:buNone/>
            </a:pPr>
            <a:r>
              <a:rPr b="1" lang="fi" sz="1600"/>
              <a:t>App Inventor</a:t>
            </a:r>
            <a:endParaRPr b="1" sz="1600"/>
          </a:p>
          <a:p>
            <a:pPr indent="-330200" lvl="0" marL="457200" rtl="0" algn="l">
              <a:lnSpc>
                <a:spcPct val="100000"/>
              </a:lnSpc>
              <a:spcBef>
                <a:spcPts val="1400"/>
              </a:spcBef>
              <a:spcAft>
                <a:spcPts val="0"/>
              </a:spcAft>
              <a:buSzPts val="1600"/>
              <a:buChar char="●"/>
            </a:pPr>
            <a:r>
              <a:rPr b="1" lang="fi" sz="1600"/>
              <a:t>Competences: Creativity and innovation, Problem-solving, Critical thinking</a:t>
            </a:r>
            <a:br>
              <a:rPr b="1" lang="fi" sz="1600"/>
            </a:br>
            <a:endParaRPr b="1" sz="1600"/>
          </a:p>
          <a:p>
            <a:pPr indent="-330200" lvl="0" marL="457200" rtl="0" algn="l">
              <a:lnSpc>
                <a:spcPct val="100000"/>
              </a:lnSpc>
              <a:spcBef>
                <a:spcPts val="0"/>
              </a:spcBef>
              <a:spcAft>
                <a:spcPts val="0"/>
              </a:spcAft>
              <a:buSzPts val="1600"/>
              <a:buChar char="●"/>
            </a:pPr>
            <a:r>
              <a:rPr b="1" lang="fi" sz="1600"/>
              <a:t>Intuitive visual programming environment to create Android apps easily. This way the students will be able to become familiar with the development of software and create technology.</a:t>
            </a:r>
            <a:br>
              <a:rPr b="1" lang="fi" sz="1600"/>
            </a:br>
            <a:endParaRPr b="1" sz="1600"/>
          </a:p>
          <a:p>
            <a:pPr indent="-330200" lvl="0" marL="457200" rtl="0" algn="l">
              <a:lnSpc>
                <a:spcPct val="100000"/>
              </a:lnSpc>
              <a:spcBef>
                <a:spcPts val="0"/>
              </a:spcBef>
              <a:spcAft>
                <a:spcPts val="0"/>
              </a:spcAft>
              <a:buSzPts val="1600"/>
              <a:buChar char="●"/>
            </a:pPr>
            <a:r>
              <a:rPr b="1" lang="fi" sz="1600" u="sng">
                <a:solidFill>
                  <a:schemeClr val="hlink"/>
                </a:solidFill>
                <a:hlinkClick r:id="rId3"/>
              </a:rPr>
              <a:t>https://appinventor.mit.edu</a:t>
            </a:r>
            <a:r>
              <a:rPr b="1" lang="fi" sz="1600"/>
              <a:t> </a:t>
            </a:r>
            <a:endParaRPr b="1" sz="1600"/>
          </a:p>
          <a:p>
            <a:pPr indent="0" lvl="0" marL="0" rtl="0" algn="l">
              <a:lnSpc>
                <a:spcPct val="100000"/>
              </a:lnSpc>
              <a:spcBef>
                <a:spcPts val="1400"/>
              </a:spcBef>
              <a:spcAft>
                <a:spcPts val="0"/>
              </a:spcAft>
              <a:buNone/>
            </a:pPr>
            <a:r>
              <a:t/>
            </a:r>
            <a:endParaRPr b="1" sz="1600"/>
          </a:p>
          <a:p>
            <a:pPr indent="0" lvl="0" marL="0" rtl="0" algn="l">
              <a:lnSpc>
                <a:spcPct val="100000"/>
              </a:lnSpc>
              <a:spcBef>
                <a:spcPts val="400"/>
              </a:spcBef>
              <a:spcAft>
                <a:spcPts val="0"/>
              </a:spcAft>
              <a:buNone/>
            </a:pPr>
            <a:r>
              <a:t/>
            </a:r>
            <a:endParaRPr b="1" sz="1600"/>
          </a:p>
          <a:p>
            <a:pPr indent="0" lvl="0" marL="0" rtl="0" algn="l">
              <a:lnSpc>
                <a:spcPct val="100000"/>
              </a:lnSpc>
              <a:spcBef>
                <a:spcPts val="0"/>
              </a:spcBef>
              <a:spcAft>
                <a:spcPts val="0"/>
              </a:spcAft>
              <a:buNone/>
            </a:pPr>
            <a:r>
              <a:t/>
            </a:r>
            <a:endParaRPr b="1" sz="1200"/>
          </a:p>
          <a:p>
            <a:pPr indent="0" lvl="0" marL="0" rtl="0" algn="just">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b="1" sz="16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83"/>
          <p:cNvSpPr txBox="1"/>
          <p:nvPr/>
        </p:nvSpPr>
        <p:spPr>
          <a:xfrm>
            <a:off x="201150" y="733825"/>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Examples of digital assessment tools</a:t>
            </a:r>
            <a:br>
              <a:rPr b="1" lang="fi" sz="1600">
                <a:solidFill>
                  <a:srgbClr val="701C7F"/>
                </a:solidFill>
              </a:rPr>
            </a:br>
            <a:endParaRPr b="1" sz="1600">
              <a:solidFill>
                <a:srgbClr val="701C7F"/>
              </a:solidFill>
            </a:endParaRPr>
          </a:p>
          <a:p>
            <a:pPr indent="0" lvl="0" marL="0" rtl="0" algn="l">
              <a:spcBef>
                <a:spcPts val="400"/>
              </a:spcBef>
              <a:spcAft>
                <a:spcPts val="0"/>
              </a:spcAft>
              <a:buNone/>
            </a:pPr>
            <a:r>
              <a:rPr b="1" lang="fi" sz="1600"/>
              <a:t>Nearpod</a:t>
            </a:r>
            <a:br>
              <a:rPr b="1" lang="fi" sz="1600"/>
            </a:br>
            <a:endParaRPr b="1" sz="1600"/>
          </a:p>
          <a:p>
            <a:pPr indent="-330200" lvl="0" marL="457200" rtl="0" algn="l">
              <a:spcBef>
                <a:spcPts val="0"/>
              </a:spcBef>
              <a:spcAft>
                <a:spcPts val="0"/>
              </a:spcAft>
              <a:buSzPts val="1600"/>
              <a:buChar char="●"/>
            </a:pPr>
            <a:r>
              <a:rPr b="1" lang="fi" sz="1600">
                <a:solidFill>
                  <a:schemeClr val="dk1"/>
                </a:solidFill>
              </a:rPr>
              <a:t>Competencies: </a:t>
            </a:r>
            <a:r>
              <a:rPr b="1" lang="fi" sz="1600">
                <a:solidFill>
                  <a:srgbClr val="202124"/>
                </a:solidFill>
                <a:highlight>
                  <a:srgbClr val="FFFFFF"/>
                </a:highlight>
                <a:latin typeface="Roboto"/>
                <a:ea typeface="Roboto"/>
                <a:cs typeface="Roboto"/>
                <a:sym typeface="Roboto"/>
              </a:rPr>
              <a:t>Collaboration, Problem-Solving, Self-regulation</a:t>
            </a:r>
            <a:br>
              <a:rPr b="1" lang="fi" sz="1600">
                <a:solidFill>
                  <a:srgbClr val="202124"/>
                </a:solidFill>
                <a:highlight>
                  <a:srgbClr val="FFFFFF"/>
                </a:highlight>
                <a:latin typeface="Roboto"/>
                <a:ea typeface="Roboto"/>
                <a:cs typeface="Roboto"/>
                <a:sym typeface="Roboto"/>
              </a:rPr>
            </a:br>
            <a:endParaRPr b="1" sz="1600">
              <a:solidFill>
                <a:schemeClr val="dk1"/>
              </a:solidFill>
            </a:endParaRPr>
          </a:p>
          <a:p>
            <a:pPr indent="-330200" lvl="0" marL="457200" rtl="0" algn="l">
              <a:spcBef>
                <a:spcPts val="0"/>
              </a:spcBef>
              <a:spcAft>
                <a:spcPts val="0"/>
              </a:spcAft>
              <a:buSzPts val="1600"/>
              <a:buChar char="●"/>
            </a:pPr>
            <a:r>
              <a:rPr b="1" lang="fi" sz="1600"/>
              <a:t>Gives the option of creating exercises that students can access from their devices and collaborate among them in real-time (through collaboration board). Every answer can be displayed on the teacher's smartboard or projected screen.</a:t>
            </a:r>
            <a:br>
              <a:rPr b="1" lang="fi" sz="1600"/>
            </a:br>
            <a:endParaRPr b="1" sz="1600"/>
          </a:p>
          <a:p>
            <a:pPr indent="-330200" lvl="0" marL="457200" rtl="0" algn="l">
              <a:spcBef>
                <a:spcPts val="0"/>
              </a:spcBef>
              <a:spcAft>
                <a:spcPts val="0"/>
              </a:spcAft>
              <a:buSzPts val="1600"/>
              <a:buChar char="●"/>
            </a:pPr>
            <a:r>
              <a:rPr b="1" lang="fi" sz="1600" u="sng">
                <a:solidFill>
                  <a:schemeClr val="hlink"/>
                </a:solidFill>
                <a:hlinkClick r:id="rId3"/>
              </a:rPr>
              <a:t>www.nearpod.com</a:t>
            </a:r>
            <a:r>
              <a:rPr b="1" lang="fi" sz="1600"/>
              <a:t> </a:t>
            </a:r>
            <a:endParaRPr b="1" sz="1600"/>
          </a:p>
          <a:p>
            <a:pPr indent="0" lvl="0" marL="0" rtl="0" algn="l">
              <a:lnSpc>
                <a:spcPct val="100000"/>
              </a:lnSpc>
              <a:spcBef>
                <a:spcPts val="1400"/>
              </a:spcBef>
              <a:spcAft>
                <a:spcPts val="0"/>
              </a:spcAft>
              <a:buNone/>
            </a:pPr>
            <a:r>
              <a:t/>
            </a:r>
            <a:endParaRPr b="1" sz="1600"/>
          </a:p>
          <a:p>
            <a:pPr indent="0" lvl="0" marL="0" rtl="0" algn="l">
              <a:lnSpc>
                <a:spcPct val="100000"/>
              </a:lnSpc>
              <a:spcBef>
                <a:spcPts val="400"/>
              </a:spcBef>
              <a:spcAft>
                <a:spcPts val="0"/>
              </a:spcAft>
              <a:buNone/>
            </a:pPr>
            <a:r>
              <a:t/>
            </a:r>
            <a:endParaRPr b="1" sz="1600"/>
          </a:p>
          <a:p>
            <a:pPr indent="0" lvl="0" marL="0" rtl="0" algn="l">
              <a:lnSpc>
                <a:spcPct val="100000"/>
              </a:lnSpc>
              <a:spcBef>
                <a:spcPts val="0"/>
              </a:spcBef>
              <a:spcAft>
                <a:spcPts val="0"/>
              </a:spcAft>
              <a:buNone/>
            </a:pPr>
            <a:r>
              <a:t/>
            </a:r>
            <a:endParaRPr b="1" sz="1200"/>
          </a:p>
          <a:p>
            <a:pPr indent="0" lvl="0" marL="0" rtl="0" algn="just">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b="1" sz="16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84"/>
          <p:cNvSpPr txBox="1"/>
          <p:nvPr/>
        </p:nvSpPr>
        <p:spPr>
          <a:xfrm>
            <a:off x="201150" y="733825"/>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Examples of digital assessment tools</a:t>
            </a:r>
            <a:br>
              <a:rPr b="1" lang="fi" sz="1600">
                <a:solidFill>
                  <a:srgbClr val="701C7F"/>
                </a:solidFill>
              </a:rPr>
            </a:br>
            <a:endParaRPr b="1" sz="1600">
              <a:solidFill>
                <a:srgbClr val="701C7F"/>
              </a:solidFill>
            </a:endParaRPr>
          </a:p>
          <a:p>
            <a:pPr indent="0" lvl="0" marL="0" rtl="0" algn="l">
              <a:spcBef>
                <a:spcPts val="400"/>
              </a:spcBef>
              <a:spcAft>
                <a:spcPts val="0"/>
              </a:spcAft>
              <a:buNone/>
            </a:pPr>
            <a:r>
              <a:rPr b="1" lang="fi" sz="1600"/>
              <a:t>Padlet</a:t>
            </a:r>
            <a:br>
              <a:rPr b="1" lang="fi" sz="1600"/>
            </a:br>
            <a:endParaRPr b="1" sz="1600"/>
          </a:p>
          <a:p>
            <a:pPr indent="-330200" lvl="0" marL="457200" rtl="0" algn="l">
              <a:spcBef>
                <a:spcPts val="0"/>
              </a:spcBef>
              <a:spcAft>
                <a:spcPts val="0"/>
              </a:spcAft>
              <a:buSzPts val="1600"/>
              <a:buChar char="●"/>
            </a:pPr>
            <a:r>
              <a:rPr b="1" lang="fi" sz="1600"/>
              <a:t>Competencies: Collaboration, Problem-Solving, Creativity and innovation, Critical thinking</a:t>
            </a:r>
            <a:br>
              <a:rPr b="1" lang="fi" sz="1600"/>
            </a:br>
            <a:endParaRPr b="1" sz="1600"/>
          </a:p>
          <a:p>
            <a:pPr indent="-330200" lvl="0" marL="457200" rtl="0" algn="l">
              <a:spcBef>
                <a:spcPts val="0"/>
              </a:spcBef>
              <a:spcAft>
                <a:spcPts val="0"/>
              </a:spcAft>
              <a:buSzPts val="1600"/>
              <a:buChar char="●"/>
            </a:pPr>
            <a:r>
              <a:rPr b="1" lang="fi" sz="1600"/>
              <a:t>Teachers can create special brainstorm sessions where they invite students to discuss some topics. It has a feedback tool to provide an assessment of students’ work.</a:t>
            </a:r>
            <a:br>
              <a:rPr b="1" lang="fi" sz="1600"/>
            </a:br>
            <a:endParaRPr b="1" sz="1600"/>
          </a:p>
          <a:p>
            <a:pPr indent="-330200" lvl="0" marL="457200" rtl="0" algn="l">
              <a:spcBef>
                <a:spcPts val="0"/>
              </a:spcBef>
              <a:spcAft>
                <a:spcPts val="0"/>
              </a:spcAft>
              <a:buSzPts val="1600"/>
              <a:buChar char="●"/>
            </a:pPr>
            <a:r>
              <a:rPr b="1" lang="fi" sz="1600" u="sng">
                <a:solidFill>
                  <a:schemeClr val="hlink"/>
                </a:solidFill>
                <a:hlinkClick r:id="rId3"/>
              </a:rPr>
              <a:t>https://padlet.com/dashboard</a:t>
            </a:r>
            <a:r>
              <a:rPr b="1" lang="fi" sz="1600"/>
              <a:t> </a:t>
            </a:r>
            <a:endParaRPr b="1" sz="1600"/>
          </a:p>
          <a:p>
            <a:pPr indent="0" lvl="0" marL="0" rtl="0" algn="l">
              <a:lnSpc>
                <a:spcPct val="100000"/>
              </a:lnSpc>
              <a:spcBef>
                <a:spcPts val="1400"/>
              </a:spcBef>
              <a:spcAft>
                <a:spcPts val="0"/>
              </a:spcAft>
              <a:buNone/>
            </a:pPr>
            <a:r>
              <a:t/>
            </a:r>
            <a:endParaRPr b="1" sz="1600"/>
          </a:p>
          <a:p>
            <a:pPr indent="0" lvl="0" marL="0" rtl="0" algn="l">
              <a:lnSpc>
                <a:spcPct val="100000"/>
              </a:lnSpc>
              <a:spcBef>
                <a:spcPts val="400"/>
              </a:spcBef>
              <a:spcAft>
                <a:spcPts val="0"/>
              </a:spcAft>
              <a:buNone/>
            </a:pPr>
            <a:r>
              <a:t/>
            </a:r>
            <a:endParaRPr b="1" sz="1600"/>
          </a:p>
          <a:p>
            <a:pPr indent="0" lvl="0" marL="0" rtl="0" algn="l">
              <a:lnSpc>
                <a:spcPct val="100000"/>
              </a:lnSpc>
              <a:spcBef>
                <a:spcPts val="0"/>
              </a:spcBef>
              <a:spcAft>
                <a:spcPts val="0"/>
              </a:spcAft>
              <a:buNone/>
            </a:pPr>
            <a:r>
              <a:t/>
            </a:r>
            <a:endParaRPr b="1" sz="1200"/>
          </a:p>
          <a:p>
            <a:pPr indent="0" lvl="0" marL="0" rtl="0" algn="just">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b="1" sz="16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85"/>
          <p:cNvSpPr txBox="1"/>
          <p:nvPr/>
        </p:nvSpPr>
        <p:spPr>
          <a:xfrm>
            <a:off x="201150" y="171925"/>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Examples of digital assessment tools</a:t>
            </a:r>
            <a:br>
              <a:rPr b="1" lang="fi" sz="1600">
                <a:solidFill>
                  <a:srgbClr val="701C7F"/>
                </a:solidFill>
              </a:rPr>
            </a:br>
            <a:r>
              <a:rPr b="1" lang="fi" sz="1600"/>
              <a:t>GoLabz</a:t>
            </a:r>
            <a:endParaRPr b="1" sz="1600"/>
          </a:p>
          <a:p>
            <a:pPr indent="-330200" lvl="0" marL="457200" rtl="0" algn="l">
              <a:spcBef>
                <a:spcPts val="400"/>
              </a:spcBef>
              <a:spcAft>
                <a:spcPts val="0"/>
              </a:spcAft>
              <a:buSzPts val="1600"/>
              <a:buChar char="●"/>
            </a:pPr>
            <a:r>
              <a:rPr b="1" lang="fi" sz="1600"/>
              <a:t>Competencies: Problem-Solving, Critical thinking, Discipline Knowledge and Skills,  Communication, Metacognitive Skills</a:t>
            </a:r>
            <a:br>
              <a:rPr b="1" lang="fi" sz="1600"/>
            </a:br>
            <a:endParaRPr b="1" sz="1600"/>
          </a:p>
          <a:p>
            <a:pPr indent="-330200" lvl="0" marL="457200" rtl="0" algn="l">
              <a:spcBef>
                <a:spcPts val="0"/>
              </a:spcBef>
              <a:spcAft>
                <a:spcPts val="0"/>
              </a:spcAft>
              <a:buSzPts val="1600"/>
              <a:buChar char="●"/>
            </a:pPr>
            <a:r>
              <a:rPr b="1" lang="fi" sz="1600"/>
              <a:t>Tool that can be used to create lessons or projects of longer duration including all 5 stages of the inquiry-based process so the students can follow the engineering process to go through all the stages according to the materials a teacher can choose to display and include activities that boost their transversal and 21st century skills. It allows the integration of multiple tools serving different purposes (to check their transversal skills development) and give statistical data to the teacher. In this way, the teacher communicates the engineering process to the student and the student can follow it and employ various tasks to reach a solution.</a:t>
            </a:r>
            <a:endParaRPr b="1" sz="1600"/>
          </a:p>
          <a:p>
            <a:pPr indent="0" lvl="0" marL="457200" rtl="0" algn="l">
              <a:spcBef>
                <a:spcPts val="0"/>
              </a:spcBef>
              <a:spcAft>
                <a:spcPts val="0"/>
              </a:spcAft>
              <a:buNone/>
            </a:pPr>
            <a:r>
              <a:t/>
            </a:r>
            <a:endParaRPr b="1" sz="1600"/>
          </a:p>
          <a:p>
            <a:pPr indent="-330200" lvl="0" marL="457200" rtl="0" algn="l">
              <a:spcBef>
                <a:spcPts val="0"/>
              </a:spcBef>
              <a:spcAft>
                <a:spcPts val="0"/>
              </a:spcAft>
              <a:buSzPts val="1600"/>
              <a:buChar char="●"/>
            </a:pPr>
            <a:r>
              <a:rPr b="1" lang="fi" sz="1600" u="sng">
                <a:solidFill>
                  <a:schemeClr val="hlink"/>
                </a:solidFill>
                <a:hlinkClick r:id="rId3"/>
              </a:rPr>
              <a:t>https://www.golabz.eu</a:t>
            </a:r>
            <a:r>
              <a:rPr b="1" lang="fi" sz="1600"/>
              <a:t> </a:t>
            </a:r>
            <a:endParaRPr b="1" sz="1600"/>
          </a:p>
          <a:p>
            <a:pPr indent="0" lvl="0" marL="0" rtl="0" algn="l">
              <a:lnSpc>
                <a:spcPct val="100000"/>
              </a:lnSpc>
              <a:spcBef>
                <a:spcPts val="1400"/>
              </a:spcBef>
              <a:spcAft>
                <a:spcPts val="0"/>
              </a:spcAft>
              <a:buNone/>
            </a:pPr>
            <a:r>
              <a:t/>
            </a:r>
            <a:endParaRPr b="1" sz="1600"/>
          </a:p>
          <a:p>
            <a:pPr indent="0" lvl="0" marL="0" rtl="0" algn="l">
              <a:lnSpc>
                <a:spcPct val="100000"/>
              </a:lnSpc>
              <a:spcBef>
                <a:spcPts val="400"/>
              </a:spcBef>
              <a:spcAft>
                <a:spcPts val="0"/>
              </a:spcAft>
              <a:buNone/>
            </a:pPr>
            <a:r>
              <a:t/>
            </a:r>
            <a:endParaRPr b="1" sz="1600"/>
          </a:p>
          <a:p>
            <a:pPr indent="0" lvl="0" marL="0" rtl="0" algn="l">
              <a:lnSpc>
                <a:spcPct val="100000"/>
              </a:lnSpc>
              <a:spcBef>
                <a:spcPts val="0"/>
              </a:spcBef>
              <a:spcAft>
                <a:spcPts val="0"/>
              </a:spcAft>
              <a:buNone/>
            </a:pPr>
            <a:r>
              <a:t/>
            </a:r>
            <a:endParaRPr b="1" sz="1200"/>
          </a:p>
          <a:p>
            <a:pPr indent="0" lvl="0" marL="0" rtl="0" algn="just">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b="1" sz="16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86"/>
          <p:cNvSpPr txBox="1"/>
          <p:nvPr/>
        </p:nvSpPr>
        <p:spPr>
          <a:xfrm>
            <a:off x="201150" y="463700"/>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Examples of digital assessment tools</a:t>
            </a:r>
            <a:br>
              <a:rPr b="1" lang="fi" sz="1600">
                <a:solidFill>
                  <a:srgbClr val="701C7F"/>
                </a:solidFill>
              </a:rPr>
            </a:br>
            <a:endParaRPr b="1" sz="1600">
              <a:solidFill>
                <a:srgbClr val="701C7F"/>
              </a:solidFill>
            </a:endParaRPr>
          </a:p>
          <a:p>
            <a:pPr indent="0" lvl="0" marL="0" rtl="0" algn="l">
              <a:spcBef>
                <a:spcPts val="400"/>
              </a:spcBef>
              <a:spcAft>
                <a:spcPts val="0"/>
              </a:spcAft>
              <a:buNone/>
            </a:pPr>
            <a:r>
              <a:rPr b="1" lang="fi" sz="1600"/>
              <a:t>Glogster EDU</a:t>
            </a:r>
            <a:br>
              <a:rPr b="1" lang="fi" sz="1600"/>
            </a:br>
            <a:endParaRPr b="1" sz="1600"/>
          </a:p>
          <a:p>
            <a:pPr indent="-330200" lvl="0" marL="457200" rtl="0" algn="l">
              <a:spcBef>
                <a:spcPts val="0"/>
              </a:spcBef>
              <a:spcAft>
                <a:spcPts val="0"/>
              </a:spcAft>
              <a:buSzPts val="1600"/>
              <a:buChar char="●"/>
            </a:pPr>
            <a:r>
              <a:rPr b="1" lang="fi" sz="1600"/>
              <a:t>Competencies: Creativity and innovation</a:t>
            </a:r>
            <a:br>
              <a:rPr b="1" lang="fi" sz="1600"/>
            </a:br>
            <a:endParaRPr b="1" sz="1600"/>
          </a:p>
          <a:p>
            <a:pPr indent="-330200" lvl="0" marL="457200" rtl="0" algn="l">
              <a:spcBef>
                <a:spcPts val="0"/>
              </a:spcBef>
              <a:spcAft>
                <a:spcPts val="0"/>
              </a:spcAft>
              <a:buSzPts val="1600"/>
              <a:buChar char="●"/>
            </a:pPr>
            <a:r>
              <a:rPr b="1" lang="fi" sz="1600"/>
              <a:t>Global education platform that allows students and educators to create interactive online posters that include text, photos, videos, graphics, sounds and much more. Students and teachers have the opportunity to use Glogster as a vessel for creative thought, critical thinking, and problem solving by using images and other media to initiate student participation.</a:t>
            </a:r>
            <a:br>
              <a:rPr b="1" lang="fi" sz="1600"/>
            </a:br>
            <a:endParaRPr b="1" sz="1600"/>
          </a:p>
          <a:p>
            <a:pPr indent="-330200" lvl="0" marL="457200" rtl="0" algn="l">
              <a:spcBef>
                <a:spcPts val="0"/>
              </a:spcBef>
              <a:spcAft>
                <a:spcPts val="0"/>
              </a:spcAft>
              <a:buSzPts val="1600"/>
              <a:buChar char="●"/>
            </a:pPr>
            <a:r>
              <a:rPr b="1" lang="fi" sz="1600" u="sng">
                <a:solidFill>
                  <a:schemeClr val="hlink"/>
                </a:solidFill>
                <a:hlinkClick r:id="rId3"/>
              </a:rPr>
              <a:t>https://edu.glogster.com</a:t>
            </a:r>
            <a:r>
              <a:rPr b="1" lang="fi" sz="1600"/>
              <a:t> </a:t>
            </a:r>
            <a:endParaRPr b="1" sz="1600">
              <a:solidFill>
                <a:srgbClr val="202124"/>
              </a:solidFill>
              <a:highlight>
                <a:srgbClr val="F8F9FA"/>
              </a:highlight>
              <a:latin typeface="Roboto"/>
              <a:ea typeface="Roboto"/>
              <a:cs typeface="Roboto"/>
              <a:sym typeface="Roboto"/>
            </a:endParaRPr>
          </a:p>
          <a:p>
            <a:pPr indent="0" lvl="0" marL="0" rtl="0" algn="l">
              <a:lnSpc>
                <a:spcPct val="100000"/>
              </a:lnSpc>
              <a:spcBef>
                <a:spcPts val="1400"/>
              </a:spcBef>
              <a:spcAft>
                <a:spcPts val="0"/>
              </a:spcAft>
              <a:buNone/>
            </a:pPr>
            <a:r>
              <a:t/>
            </a:r>
            <a:endParaRPr b="1" sz="1600"/>
          </a:p>
          <a:p>
            <a:pPr indent="0" lvl="0" marL="0" rtl="0" algn="l">
              <a:lnSpc>
                <a:spcPct val="100000"/>
              </a:lnSpc>
              <a:spcBef>
                <a:spcPts val="400"/>
              </a:spcBef>
              <a:spcAft>
                <a:spcPts val="0"/>
              </a:spcAft>
              <a:buNone/>
            </a:pPr>
            <a:r>
              <a:t/>
            </a:r>
            <a:endParaRPr b="1" sz="1600"/>
          </a:p>
          <a:p>
            <a:pPr indent="0" lvl="0" marL="0" rtl="0" algn="l">
              <a:lnSpc>
                <a:spcPct val="100000"/>
              </a:lnSpc>
              <a:spcBef>
                <a:spcPts val="0"/>
              </a:spcBef>
              <a:spcAft>
                <a:spcPts val="0"/>
              </a:spcAft>
              <a:buNone/>
            </a:pPr>
            <a:r>
              <a:t/>
            </a:r>
            <a:endParaRPr b="1" sz="1200"/>
          </a:p>
          <a:p>
            <a:pPr indent="0" lvl="0" marL="0" rtl="0" algn="just">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b="1" sz="16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87"/>
          <p:cNvSpPr txBox="1"/>
          <p:nvPr/>
        </p:nvSpPr>
        <p:spPr>
          <a:xfrm>
            <a:off x="201150" y="733825"/>
            <a:ext cx="87417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Examples of digital assessment tools</a:t>
            </a:r>
            <a:br>
              <a:rPr b="1" lang="fi" sz="1600">
                <a:solidFill>
                  <a:srgbClr val="701C7F"/>
                </a:solidFill>
              </a:rPr>
            </a:br>
            <a:endParaRPr b="1" sz="1600">
              <a:solidFill>
                <a:srgbClr val="701C7F"/>
              </a:solidFill>
            </a:endParaRPr>
          </a:p>
          <a:p>
            <a:pPr indent="0" lvl="0" marL="0" rtl="0" algn="l">
              <a:spcBef>
                <a:spcPts val="400"/>
              </a:spcBef>
              <a:spcAft>
                <a:spcPts val="0"/>
              </a:spcAft>
              <a:buNone/>
            </a:pPr>
            <a:r>
              <a:rPr b="1" lang="fi" sz="1600"/>
              <a:t>Tiki Toki</a:t>
            </a:r>
            <a:br>
              <a:rPr b="1" lang="fi" sz="1600"/>
            </a:br>
            <a:endParaRPr b="1" sz="1600"/>
          </a:p>
          <a:p>
            <a:pPr indent="-330200" lvl="0" marL="457200" rtl="0" algn="l">
              <a:spcBef>
                <a:spcPts val="0"/>
              </a:spcBef>
              <a:spcAft>
                <a:spcPts val="0"/>
              </a:spcAft>
              <a:buSzPts val="1600"/>
              <a:buChar char="●"/>
            </a:pPr>
            <a:r>
              <a:rPr b="1" lang="fi" sz="1600"/>
              <a:t>Competencies: Creativity and innovation</a:t>
            </a:r>
            <a:br>
              <a:rPr b="1" lang="fi" sz="1600"/>
            </a:br>
            <a:endParaRPr b="1" sz="1600"/>
          </a:p>
          <a:p>
            <a:pPr indent="-330200" lvl="0" marL="457200" rtl="0" algn="l">
              <a:spcBef>
                <a:spcPts val="0"/>
              </a:spcBef>
              <a:spcAft>
                <a:spcPts val="0"/>
              </a:spcAft>
              <a:buSzPts val="1600"/>
              <a:buChar char="●"/>
            </a:pPr>
            <a:r>
              <a:rPr b="1" lang="fi" sz="1600"/>
              <a:t>Free web-based software that allows anyone to create interactive and visually stimulating timelines.Students and teachers can implement images and other effects to customize either personal timelines, or ones that focus on educational subject matter.</a:t>
            </a:r>
            <a:br>
              <a:rPr b="1" lang="fi" sz="1600"/>
            </a:br>
            <a:endParaRPr b="1" sz="1600"/>
          </a:p>
          <a:p>
            <a:pPr indent="-330200" lvl="0" marL="457200" rtl="0" algn="l">
              <a:spcBef>
                <a:spcPts val="0"/>
              </a:spcBef>
              <a:spcAft>
                <a:spcPts val="0"/>
              </a:spcAft>
              <a:buSzPts val="1600"/>
              <a:buChar char="●"/>
            </a:pPr>
            <a:r>
              <a:rPr b="1" lang="fi" sz="1600" u="sng">
                <a:solidFill>
                  <a:schemeClr val="hlink"/>
                </a:solidFill>
                <a:hlinkClick r:id="rId3"/>
              </a:rPr>
              <a:t>http://www.tiki-toki.com</a:t>
            </a:r>
            <a:r>
              <a:rPr b="1" lang="fi" sz="1600"/>
              <a:t> </a:t>
            </a:r>
            <a:endParaRPr b="1" sz="1600">
              <a:solidFill>
                <a:srgbClr val="202124"/>
              </a:solidFill>
              <a:highlight>
                <a:srgbClr val="F8F9FA"/>
              </a:highlight>
              <a:latin typeface="Roboto"/>
              <a:ea typeface="Roboto"/>
              <a:cs typeface="Roboto"/>
              <a:sym typeface="Roboto"/>
            </a:endParaRPr>
          </a:p>
          <a:p>
            <a:pPr indent="0" lvl="0" marL="0" rtl="0" algn="l">
              <a:lnSpc>
                <a:spcPct val="100000"/>
              </a:lnSpc>
              <a:spcBef>
                <a:spcPts val="1400"/>
              </a:spcBef>
              <a:spcAft>
                <a:spcPts val="0"/>
              </a:spcAft>
              <a:buNone/>
            </a:pPr>
            <a:r>
              <a:t/>
            </a:r>
            <a:endParaRPr b="1" sz="1600"/>
          </a:p>
          <a:p>
            <a:pPr indent="0" lvl="0" marL="0" rtl="0" algn="l">
              <a:lnSpc>
                <a:spcPct val="100000"/>
              </a:lnSpc>
              <a:spcBef>
                <a:spcPts val="400"/>
              </a:spcBef>
              <a:spcAft>
                <a:spcPts val="0"/>
              </a:spcAft>
              <a:buNone/>
            </a:pPr>
            <a:r>
              <a:t/>
            </a:r>
            <a:endParaRPr b="1" sz="1600"/>
          </a:p>
          <a:p>
            <a:pPr indent="0" lvl="0" marL="0" rtl="0" algn="l">
              <a:lnSpc>
                <a:spcPct val="100000"/>
              </a:lnSpc>
              <a:spcBef>
                <a:spcPts val="0"/>
              </a:spcBef>
              <a:spcAft>
                <a:spcPts val="0"/>
              </a:spcAft>
              <a:buNone/>
            </a:pPr>
            <a:r>
              <a:t/>
            </a:r>
            <a:endParaRPr b="1" sz="1200"/>
          </a:p>
          <a:p>
            <a:pPr indent="0" lvl="0" marL="0" rtl="0" algn="just">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b="1" sz="16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88"/>
          <p:cNvSpPr txBox="1"/>
          <p:nvPr/>
        </p:nvSpPr>
        <p:spPr>
          <a:xfrm>
            <a:off x="1296700" y="1887600"/>
            <a:ext cx="6191700" cy="3255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1400"/>
              </a:spcBef>
              <a:spcAft>
                <a:spcPts val="0"/>
              </a:spcAft>
              <a:buNone/>
            </a:pPr>
            <a:r>
              <a:rPr b="1" lang="fi" sz="1600"/>
              <a:t>More examples and inspiration of digital assessment tools can be found eg from </a:t>
            </a:r>
            <a:r>
              <a:rPr b="1" lang="fi" sz="1600" u="sng">
                <a:solidFill>
                  <a:schemeClr val="hlink"/>
                </a:solidFill>
                <a:hlinkClick r:id="rId3"/>
              </a:rPr>
              <a:t>www.toptools4learning.com</a:t>
            </a:r>
            <a:r>
              <a:rPr b="1" lang="fi" sz="1600">
                <a:solidFill>
                  <a:srgbClr val="701C7F"/>
                </a:solidFill>
              </a:rPr>
              <a:t>. </a:t>
            </a:r>
            <a:br>
              <a:rPr b="1" lang="fi" sz="1600">
                <a:solidFill>
                  <a:srgbClr val="701C7F"/>
                </a:solidFill>
              </a:rPr>
            </a:br>
            <a:endParaRPr sz="1050">
              <a:solidFill>
                <a:srgbClr val="202124"/>
              </a:solidFill>
              <a:highlight>
                <a:srgbClr val="F8F9FA"/>
              </a:highlight>
              <a:latin typeface="Roboto"/>
              <a:ea typeface="Roboto"/>
              <a:cs typeface="Roboto"/>
              <a:sym typeface="Roboto"/>
            </a:endParaRPr>
          </a:p>
          <a:p>
            <a:pPr indent="0" lvl="0" marL="0" rtl="0" algn="l">
              <a:lnSpc>
                <a:spcPct val="100000"/>
              </a:lnSpc>
              <a:spcBef>
                <a:spcPts val="1400"/>
              </a:spcBef>
              <a:spcAft>
                <a:spcPts val="0"/>
              </a:spcAft>
              <a:buNone/>
            </a:pPr>
            <a:r>
              <a:t/>
            </a:r>
            <a:endParaRPr b="1" sz="1600"/>
          </a:p>
          <a:p>
            <a:pPr indent="0" lvl="0" marL="0" rtl="0" algn="l">
              <a:lnSpc>
                <a:spcPct val="100000"/>
              </a:lnSpc>
              <a:spcBef>
                <a:spcPts val="400"/>
              </a:spcBef>
              <a:spcAft>
                <a:spcPts val="0"/>
              </a:spcAft>
              <a:buNone/>
            </a:pPr>
            <a:r>
              <a:t/>
            </a:r>
            <a:endParaRPr b="1" sz="1600"/>
          </a:p>
          <a:p>
            <a:pPr indent="0" lvl="0" marL="0" rtl="0" algn="l">
              <a:lnSpc>
                <a:spcPct val="100000"/>
              </a:lnSpc>
              <a:spcBef>
                <a:spcPts val="0"/>
              </a:spcBef>
              <a:spcAft>
                <a:spcPts val="0"/>
              </a:spcAft>
              <a:buNone/>
            </a:pPr>
            <a:r>
              <a:t/>
            </a:r>
            <a:endParaRPr b="1" sz="1200"/>
          </a:p>
          <a:p>
            <a:pPr indent="0" lvl="0" marL="0" rtl="0" algn="just">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b="1" sz="16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89"/>
          <p:cNvSpPr txBox="1"/>
          <p:nvPr/>
        </p:nvSpPr>
        <p:spPr>
          <a:xfrm>
            <a:off x="813300" y="2231050"/>
            <a:ext cx="7517400" cy="89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2800">
                <a:solidFill>
                  <a:srgbClr val="701C7F"/>
                </a:solidFill>
              </a:rPr>
              <a:t>5. Integrated STEM </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b="1" sz="12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90"/>
          <p:cNvSpPr txBox="1"/>
          <p:nvPr/>
        </p:nvSpPr>
        <p:spPr>
          <a:xfrm>
            <a:off x="271100" y="1086750"/>
            <a:ext cx="83961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Clr>
                <a:schemeClr val="dk1"/>
              </a:buClr>
              <a:buSzPts val="1100"/>
              <a:buFont typeface="Arial"/>
              <a:buNone/>
            </a:pPr>
            <a:r>
              <a:rPr lang="fi" sz="1600">
                <a:solidFill>
                  <a:schemeClr val="dk1"/>
                </a:solidFill>
              </a:rPr>
              <a:t>Integrating STEM disciplines </a:t>
            </a:r>
            <a:r>
              <a:rPr lang="fi" sz="1600">
                <a:solidFill>
                  <a:schemeClr val="dk1"/>
                </a:solidFill>
              </a:rPr>
              <a:t> (science, technology, engineering, and mathematics) is a central concern of educational policy makers across the world. Different reasons are provided to justify support to promote STEM education, for example:</a:t>
            </a:r>
            <a:br>
              <a:rPr lang="fi" sz="1600">
                <a:solidFill>
                  <a:schemeClr val="dk1"/>
                </a:solidFill>
              </a:rPr>
            </a:br>
            <a:r>
              <a:rPr lang="fi" sz="1600">
                <a:solidFill>
                  <a:schemeClr val="dk1"/>
                </a:solidFill>
              </a:rPr>
              <a:t> </a:t>
            </a:r>
            <a:endParaRPr sz="1600">
              <a:solidFill>
                <a:schemeClr val="dk1"/>
              </a:solidFill>
            </a:endParaRPr>
          </a:p>
          <a:p>
            <a:pPr indent="-330200" lvl="0" marL="457200" rtl="0" algn="just">
              <a:lnSpc>
                <a:spcPct val="150000"/>
              </a:lnSpc>
              <a:spcBef>
                <a:spcPts val="400"/>
              </a:spcBef>
              <a:spcAft>
                <a:spcPts val="0"/>
              </a:spcAft>
              <a:buClr>
                <a:schemeClr val="dk1"/>
              </a:buClr>
              <a:buSzPts val="1600"/>
              <a:buChar char="●"/>
            </a:pPr>
            <a:r>
              <a:rPr lang="fi" sz="1600">
                <a:solidFill>
                  <a:schemeClr val="dk1"/>
                </a:solidFill>
              </a:rPr>
              <a:t>catching up with economic competition, </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social, environmental and/or economic development, </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innovation, </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attracting STEM students for job markets, and</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reducing the gender gap in STEM</a:t>
            </a:r>
            <a:endParaRPr sz="1600">
              <a:solidFill>
                <a:schemeClr val="dk1"/>
              </a:solidFill>
            </a:endParaRPr>
          </a:p>
          <a:p>
            <a:pPr indent="0" lvl="0" marL="0" rtl="0" algn="l">
              <a:lnSpc>
                <a:spcPct val="150000"/>
              </a:lnSpc>
              <a:spcBef>
                <a:spcPts val="0"/>
              </a:spcBef>
              <a:spcAft>
                <a:spcPts val="0"/>
              </a:spcAft>
              <a:buNone/>
            </a:pPr>
            <a:br>
              <a:rPr lang="fi" sz="1600">
                <a:solidFill>
                  <a:schemeClr val="dk1"/>
                </a:solidFill>
              </a:rPr>
            </a:br>
            <a:br>
              <a:rPr lang="fi" sz="1600"/>
            </a:br>
            <a:endParaRPr b="1" sz="1600">
              <a:solidFill>
                <a:schemeClr val="dk1"/>
              </a:solidFill>
            </a:endParaRPr>
          </a:p>
          <a:p>
            <a:pPr indent="0" lvl="0" marL="457200" rtl="0" algn="l">
              <a:spcBef>
                <a:spcPts val="0"/>
              </a:spcBef>
              <a:spcAft>
                <a:spcPts val="0"/>
              </a:spcAft>
              <a:buNone/>
            </a:pPr>
            <a:br>
              <a:rPr b="1" lang="fi" sz="1600">
                <a:solidFill>
                  <a:schemeClr val="dk1"/>
                </a:solidFill>
              </a:rPr>
            </a:br>
            <a:endParaRPr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p:txBody>
      </p:sp>
      <p:sp>
        <p:nvSpPr>
          <p:cNvPr id="470" name="Google Shape;470;p90"/>
          <p:cNvSpPr txBox="1"/>
          <p:nvPr/>
        </p:nvSpPr>
        <p:spPr>
          <a:xfrm>
            <a:off x="271100" y="453150"/>
            <a:ext cx="8061000" cy="6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2200">
                <a:solidFill>
                  <a:srgbClr val="701C7F"/>
                </a:solidFill>
              </a:rPr>
              <a:t>5.1 Why integrated STEM?</a:t>
            </a:r>
            <a:endParaRPr sz="22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91"/>
          <p:cNvSpPr txBox="1"/>
          <p:nvPr/>
        </p:nvSpPr>
        <p:spPr>
          <a:xfrm>
            <a:off x="237750" y="1284925"/>
            <a:ext cx="8396100" cy="3255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fi" sz="1600">
                <a:solidFill>
                  <a:schemeClr val="dk1"/>
                </a:solidFill>
              </a:rPr>
              <a:t>There is global recognition within the labour market of the imminent shortages of STEM workers at all levels, both those working in professional and in other roles. </a:t>
            </a:r>
            <a:endParaRPr sz="1600">
              <a:solidFill>
                <a:schemeClr val="dk1"/>
              </a:solidFill>
            </a:endParaRPr>
          </a:p>
          <a:p>
            <a:pPr indent="0" lvl="0" marL="0" rtl="0" algn="just">
              <a:lnSpc>
                <a:spcPct val="150000"/>
              </a:lnSpc>
              <a:spcBef>
                <a:spcPts val="0"/>
              </a:spcBef>
              <a:spcAft>
                <a:spcPts val="0"/>
              </a:spcAft>
              <a:buNone/>
            </a:pPr>
            <a:br>
              <a:rPr lang="fi" sz="1600">
                <a:solidFill>
                  <a:schemeClr val="dk1"/>
                </a:solidFill>
              </a:rPr>
            </a:br>
            <a:r>
              <a:rPr lang="fi" sz="1600">
                <a:solidFill>
                  <a:schemeClr val="dk1"/>
                </a:solidFill>
              </a:rPr>
              <a:t>Demand for STEM professionals and associate professionals is expected to grow more than 2.5 times the rate of the overall labour market through 2025. </a:t>
            </a:r>
            <a:endParaRPr sz="1600">
              <a:solidFill>
                <a:schemeClr val="dk1"/>
              </a:solidFill>
            </a:endParaRPr>
          </a:p>
          <a:p>
            <a:pPr indent="0" lvl="0" marL="457200" rtl="0" algn="just">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br>
              <a:rPr lang="fi" sz="1600">
                <a:solidFill>
                  <a:schemeClr val="dk1"/>
                </a:solidFill>
              </a:rPr>
            </a:br>
            <a:br>
              <a:rPr lang="fi" sz="1600"/>
            </a:br>
            <a:endParaRPr b="1" sz="1600">
              <a:solidFill>
                <a:schemeClr val="dk1"/>
              </a:solidFill>
            </a:endParaRPr>
          </a:p>
          <a:p>
            <a:pPr indent="0" lvl="0" marL="457200" rtl="0" algn="l">
              <a:spcBef>
                <a:spcPts val="0"/>
              </a:spcBef>
              <a:spcAft>
                <a:spcPts val="0"/>
              </a:spcAft>
              <a:buNone/>
            </a:pPr>
            <a:br>
              <a:rPr b="1" lang="fi" sz="1600">
                <a:solidFill>
                  <a:schemeClr val="dk1"/>
                </a:solidFill>
              </a:rPr>
            </a:br>
            <a:endParaRPr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2. Disciplinary and Interdisciplinary Knowledge</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Integrated STEM education should require students to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apply knowledge of mathematics, technology, science and engineering, </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design and carry out investigations, analyse and interpret data, and </a:t>
            </a:r>
            <a:endParaRPr sz="1600">
              <a:solidFill>
                <a:schemeClr val="dk1"/>
              </a:solidFill>
            </a:endParaRPr>
          </a:p>
          <a:p>
            <a:pPr indent="-330200" lvl="0" marL="457200" rtl="0" algn="l">
              <a:lnSpc>
                <a:spcPct val="150000"/>
              </a:lnSpc>
              <a:spcBef>
                <a:spcPts val="0"/>
              </a:spcBef>
              <a:spcAft>
                <a:spcPts val="0"/>
              </a:spcAft>
              <a:buClr>
                <a:schemeClr val="dk1"/>
              </a:buClr>
              <a:buSzPts val="1600"/>
              <a:buChar char="●"/>
            </a:pPr>
            <a:r>
              <a:rPr lang="fi" sz="1600">
                <a:solidFill>
                  <a:schemeClr val="dk1"/>
                </a:solidFill>
              </a:rPr>
              <a:t>communicate and work with multidisciplinary teams. </a:t>
            </a:r>
            <a:endParaRPr sz="1600">
              <a:solidFill>
                <a:schemeClr val="dk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92"/>
          <p:cNvSpPr txBox="1"/>
          <p:nvPr/>
        </p:nvSpPr>
        <p:spPr>
          <a:xfrm>
            <a:off x="280975" y="1101250"/>
            <a:ext cx="83961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fi" sz="1600">
                <a:solidFill>
                  <a:schemeClr val="dk1"/>
                </a:solidFill>
              </a:rPr>
              <a:t>When the traditional barriers between STEM disciplines are removed, integrated curriculum provides opportunities for less fragmented, and more relevant, stimulating experiences for learners. STEM integration means simultaneously developing multiple STEM learning objectives in learning experiences. </a:t>
            </a:r>
            <a:br>
              <a:rPr lang="fi" sz="1600">
                <a:solidFill>
                  <a:schemeClr val="dk1"/>
                </a:solidFill>
              </a:rPr>
            </a:br>
            <a:br>
              <a:rPr lang="fi" sz="1600">
                <a:solidFill>
                  <a:schemeClr val="dk1"/>
                </a:solidFill>
              </a:rPr>
            </a:br>
            <a:r>
              <a:rPr b="1" lang="fi" sz="1600">
                <a:solidFill>
                  <a:schemeClr val="dk1"/>
                </a:solidFill>
              </a:rPr>
              <a:t>Context should be the backbone of STEM education</a:t>
            </a:r>
            <a:r>
              <a:rPr lang="fi" sz="1600">
                <a:solidFill>
                  <a:schemeClr val="dk1"/>
                </a:solidFill>
              </a:rPr>
              <a:t>. This requires that the chosen contexts should imply complex phenomena or situations via tasks that require students to use knowledge and skills from multiple disciplines.</a:t>
            </a:r>
            <a:endParaRPr b="1" sz="16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93"/>
          <p:cNvSpPr txBox="1"/>
          <p:nvPr/>
        </p:nvSpPr>
        <p:spPr>
          <a:xfrm>
            <a:off x="271100" y="1281250"/>
            <a:ext cx="83961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fi" sz="1600">
                <a:solidFill>
                  <a:schemeClr val="dk1"/>
                </a:solidFill>
              </a:rPr>
              <a:t>STEM education </a:t>
            </a:r>
            <a:r>
              <a:rPr lang="fi" sz="1600">
                <a:solidFill>
                  <a:schemeClr val="dk1"/>
                </a:solidFill>
              </a:rPr>
              <a:t>strengthens</a:t>
            </a:r>
            <a:r>
              <a:rPr lang="fi" sz="1600">
                <a:solidFill>
                  <a:schemeClr val="dk1"/>
                </a:solidFill>
              </a:rPr>
              <a:t> student skills for transferring knowledge acquired between different contexts. Integrating all four STEM disciplines improves student knowledge in the different STEM disciplines and facilitates their connection.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rPr lang="fi" sz="1600">
                <a:solidFill>
                  <a:schemeClr val="dk1"/>
                </a:solidFill>
              </a:rPr>
              <a:t>While this approach has many benefits, it is difficult to implement as the traditional segmented or ‘silo’ approach to the delivery of curriculum disciplines has dominated educational systems in many countries. Educational systems currently fail to help students understand how to solve real-world problems using knowledge gained through STEM disciplines.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
        <p:nvSpPr>
          <p:cNvPr id="486" name="Google Shape;486;p93"/>
          <p:cNvSpPr txBox="1"/>
          <p:nvPr/>
        </p:nvSpPr>
        <p:spPr>
          <a:xfrm>
            <a:off x="271100" y="453150"/>
            <a:ext cx="8061000" cy="6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2200">
                <a:solidFill>
                  <a:srgbClr val="701C7F"/>
                </a:solidFill>
              </a:rPr>
              <a:t>5.2 Benefits</a:t>
            </a:r>
            <a:endParaRPr sz="22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94"/>
          <p:cNvSpPr txBox="1"/>
          <p:nvPr/>
        </p:nvSpPr>
        <p:spPr>
          <a:xfrm>
            <a:off x="201000" y="161125"/>
            <a:ext cx="74472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SPEED DATING</a:t>
            </a:r>
            <a:endParaRPr b="1" sz="1600">
              <a:solidFill>
                <a:srgbClr val="701C7F"/>
              </a:solidFill>
            </a:endParaRPr>
          </a:p>
          <a:p>
            <a:pPr indent="0" lvl="0" marL="0" rtl="0" algn="l">
              <a:lnSpc>
                <a:spcPct val="150000"/>
              </a:lnSpc>
              <a:spcBef>
                <a:spcPts val="1400"/>
              </a:spcBef>
              <a:spcAft>
                <a:spcPts val="0"/>
              </a:spcAft>
              <a:buNone/>
            </a:pPr>
            <a:r>
              <a:rPr lang="fi" sz="1200">
                <a:solidFill>
                  <a:schemeClr val="dk1"/>
                </a:solidFill>
              </a:rPr>
              <a:t>Ask teachers to stand up during the activity. Print a list of questions or display the questions on a screen. For the first chat round, ask teachers to find a colleague that they don’t usually discuss with or they don’t work with often. As a facilitator, time 2 minutes and then ask the teachers to change their chat partner. Repeat. </a:t>
            </a:r>
            <a:br>
              <a:rPr lang="fi" sz="1200">
                <a:solidFill>
                  <a:schemeClr val="dk1"/>
                </a:solidFill>
              </a:rPr>
            </a:br>
            <a:br>
              <a:rPr lang="fi" sz="1200">
                <a:solidFill>
                  <a:schemeClr val="dk1"/>
                </a:solidFill>
              </a:rPr>
            </a:br>
            <a:r>
              <a:rPr lang="fi" sz="1200">
                <a:solidFill>
                  <a:schemeClr val="dk1"/>
                </a:solidFill>
              </a:rPr>
              <a:t> Questions:  </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lang="fi" sz="1200">
                <a:solidFill>
                  <a:schemeClr val="dk1"/>
                </a:solidFill>
              </a:rPr>
              <a:t>What is your biggest professional strength related to interdisciplinary teaching?</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fi" sz="1200">
                <a:solidFill>
                  <a:schemeClr val="dk1"/>
                </a:solidFill>
              </a:rPr>
              <a:t>What is your biggest professional challenge related to interdisciplinary teaching?</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fi" sz="1200">
                <a:solidFill>
                  <a:schemeClr val="dk1"/>
                </a:solidFill>
              </a:rPr>
              <a:t>What aspect of STEM intrigues you the most?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fi" sz="1200">
                <a:solidFill>
                  <a:schemeClr val="dk1"/>
                </a:solidFill>
              </a:rPr>
              <a:t>What aspect of STEM are you the most skeptical of?</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fi" sz="1200">
                <a:solidFill>
                  <a:schemeClr val="dk1"/>
                </a:solidFill>
              </a:rPr>
              <a:t>What do you hope to achieve by participating in the ATS STEM project?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fi" sz="1200">
                <a:solidFill>
                  <a:schemeClr val="dk1"/>
                </a:solidFill>
              </a:rPr>
              <a:t>What are your worries about participating in the ATS STEM project?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fi" sz="1200">
                <a:solidFill>
                  <a:schemeClr val="dk1"/>
                </a:solidFill>
                <a:highlight>
                  <a:srgbClr val="FFFFFF"/>
                </a:highlight>
              </a:rPr>
              <a:t>What kind of experience do you have of interdisciplinary teaching?</a:t>
            </a:r>
            <a:r>
              <a:rPr lang="fi" sz="1200">
                <a:solidFill>
                  <a:schemeClr val="dk1"/>
                </a:solidFill>
              </a:rPr>
              <a:t> </a:t>
            </a:r>
            <a:endParaRPr sz="1200">
              <a:solidFill>
                <a:schemeClr val="dk1"/>
              </a:solidFill>
            </a:endParaRPr>
          </a:p>
          <a:p>
            <a:pPr indent="0" lvl="0" marL="0" rtl="0" algn="l">
              <a:lnSpc>
                <a:spcPct val="150000"/>
              </a:lnSpc>
              <a:spcBef>
                <a:spcPts val="1200"/>
              </a:spcBef>
              <a:spcAft>
                <a:spcPts val="0"/>
              </a:spcAft>
              <a:buClr>
                <a:schemeClr val="dk1"/>
              </a:buClr>
              <a:buSzPts val="1100"/>
              <a:buFont typeface="Arial"/>
              <a:buNone/>
            </a:pPr>
            <a:r>
              <a:t/>
            </a:r>
            <a:endParaRPr b="1" sz="1200">
              <a:solidFill>
                <a:schemeClr val="dk1"/>
              </a:solidFill>
            </a:endParaRPr>
          </a:p>
          <a:p>
            <a:pPr indent="0" lvl="0" marL="0" rtl="0" algn="l">
              <a:lnSpc>
                <a:spcPct val="150000"/>
              </a:lnSpc>
              <a:spcBef>
                <a:spcPts val="120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highlight>
                <a:srgbClr val="FFFF00"/>
              </a:highlight>
            </a:endParaRPr>
          </a:p>
          <a:p>
            <a:pPr indent="0" lvl="0" marL="0" rtl="0" algn="l">
              <a:lnSpc>
                <a:spcPct val="150000"/>
              </a:lnSpc>
              <a:spcBef>
                <a:spcPts val="0"/>
              </a:spcBef>
              <a:spcAft>
                <a:spcPts val="0"/>
              </a:spcAft>
              <a:buNone/>
            </a:pPr>
            <a:r>
              <a:t/>
            </a:r>
            <a:endParaRPr sz="1600">
              <a:solidFill>
                <a:schemeClr val="dk1"/>
              </a:solidFill>
              <a:highlight>
                <a:srgbClr val="FFFF00"/>
              </a:highlight>
            </a:endParaRPr>
          </a:p>
          <a:p>
            <a:pPr indent="0" lvl="0" marL="0" rtl="0" algn="l">
              <a:lnSpc>
                <a:spcPct val="150000"/>
              </a:lnSpc>
              <a:spcBef>
                <a:spcPts val="1400"/>
              </a:spcBef>
              <a:spcAft>
                <a:spcPts val="0"/>
              </a:spcAft>
              <a:buNone/>
            </a:pPr>
            <a:r>
              <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br>
              <a:rPr lang="fi" sz="1600"/>
            </a:br>
            <a:endParaRPr b="1" sz="1600">
              <a:solidFill>
                <a:schemeClr val="dk1"/>
              </a:solidFill>
            </a:endParaRPr>
          </a:p>
          <a:p>
            <a:pPr indent="0" lvl="0" marL="457200" rtl="0" algn="l">
              <a:spcBef>
                <a:spcPts val="0"/>
              </a:spcBef>
              <a:spcAft>
                <a:spcPts val="0"/>
              </a:spcAft>
              <a:buNone/>
            </a:pPr>
            <a:br>
              <a:rPr b="1" lang="fi" sz="1600">
                <a:solidFill>
                  <a:schemeClr val="dk1"/>
                </a:solidFill>
              </a:rPr>
            </a:br>
            <a:endParaRPr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p:txBody>
      </p:sp>
      <p:sp>
        <p:nvSpPr>
          <p:cNvPr id="492" name="Google Shape;492;p94"/>
          <p:cNvSpPr/>
          <p:nvPr/>
        </p:nvSpPr>
        <p:spPr>
          <a:xfrm>
            <a:off x="7810275" y="161125"/>
            <a:ext cx="1184100" cy="1184100"/>
          </a:xfrm>
          <a:prstGeom prst="ellipse">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493" name="Google Shape;493;p94"/>
          <p:cNvSpPr txBox="1"/>
          <p:nvPr/>
        </p:nvSpPr>
        <p:spPr>
          <a:xfrm>
            <a:off x="7862775" y="587525"/>
            <a:ext cx="1079100" cy="41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500">
                <a:latin typeface="Francois One"/>
                <a:ea typeface="Francois One"/>
                <a:cs typeface="Francois One"/>
                <a:sym typeface="Francois One"/>
              </a:rPr>
              <a:t>ACTIVITY</a:t>
            </a:r>
            <a:endParaRPr b="1" sz="1500">
              <a:latin typeface="Francois One"/>
              <a:ea typeface="Francois One"/>
              <a:cs typeface="Francois One"/>
              <a:sym typeface="Francois One"/>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95"/>
          <p:cNvSpPr txBox="1"/>
          <p:nvPr/>
        </p:nvSpPr>
        <p:spPr>
          <a:xfrm>
            <a:off x="201000" y="398850"/>
            <a:ext cx="7157700" cy="2222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GRAFFITI WALL</a:t>
            </a:r>
            <a:endParaRPr b="1" sz="1600">
              <a:solidFill>
                <a:srgbClr val="701C7F"/>
              </a:solidFill>
            </a:endParaRPr>
          </a:p>
          <a:p>
            <a:pPr indent="0" lvl="0" marL="0" rtl="0" algn="l">
              <a:lnSpc>
                <a:spcPct val="150000"/>
              </a:lnSpc>
              <a:spcBef>
                <a:spcPts val="400"/>
              </a:spcBef>
              <a:spcAft>
                <a:spcPts val="0"/>
              </a:spcAft>
              <a:buNone/>
            </a:pPr>
            <a:br>
              <a:rPr lang="fi" sz="1200">
                <a:solidFill>
                  <a:schemeClr val="dk1"/>
                </a:solidFill>
              </a:rPr>
            </a:br>
            <a:r>
              <a:rPr lang="fi" sz="1200">
                <a:solidFill>
                  <a:schemeClr val="dk1"/>
                </a:solidFill>
              </a:rPr>
              <a:t>Divide teachers randomly around four tables. Each table has a large blank sheet of paper with a heading on it, and each teacher has a marker pen. Headings are: 1) STEM and the future of work life, 2) STEM and real-world contexts, 3) Disciplinary vs. interdisciplinary learning, and 4) Gender gap in STEM related careers. </a:t>
            </a:r>
            <a:endParaRPr b="1" sz="1600"/>
          </a:p>
        </p:txBody>
      </p:sp>
      <p:sp>
        <p:nvSpPr>
          <p:cNvPr id="499" name="Google Shape;499;p95"/>
          <p:cNvSpPr/>
          <p:nvPr/>
        </p:nvSpPr>
        <p:spPr>
          <a:xfrm>
            <a:off x="7875125" y="172450"/>
            <a:ext cx="1184100" cy="1184100"/>
          </a:xfrm>
          <a:prstGeom prst="ellipse">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500" name="Google Shape;500;p95"/>
          <p:cNvSpPr txBox="1"/>
          <p:nvPr/>
        </p:nvSpPr>
        <p:spPr>
          <a:xfrm>
            <a:off x="7927625" y="555100"/>
            <a:ext cx="1079100" cy="41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500">
                <a:latin typeface="Francois One"/>
                <a:ea typeface="Francois One"/>
                <a:cs typeface="Francois One"/>
                <a:sym typeface="Francois One"/>
              </a:rPr>
              <a:t>ACTIVITY</a:t>
            </a:r>
            <a:endParaRPr b="1" sz="1500">
              <a:latin typeface="Francois One"/>
              <a:ea typeface="Francois One"/>
              <a:cs typeface="Francois One"/>
              <a:sym typeface="Francois One"/>
            </a:endParaRPr>
          </a:p>
        </p:txBody>
      </p:sp>
      <p:sp>
        <p:nvSpPr>
          <p:cNvPr id="501" name="Google Shape;501;p95"/>
          <p:cNvSpPr txBox="1"/>
          <p:nvPr/>
        </p:nvSpPr>
        <p:spPr>
          <a:xfrm>
            <a:off x="201000" y="2664200"/>
            <a:ext cx="86202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fi" sz="1200">
                <a:solidFill>
                  <a:schemeClr val="dk1"/>
                </a:solidFill>
              </a:rPr>
              <a:t>1. Silent work for 7 minutes: Teachers circulate their table slowly and write or draw thoughts, points of view, ideas, questions and comments about the heading (concrete or abstract).</a:t>
            </a:r>
            <a:br>
              <a:rPr lang="fi" sz="1200">
                <a:solidFill>
                  <a:schemeClr val="dk1"/>
                </a:solidFill>
              </a:rPr>
            </a:br>
            <a:endParaRPr sz="1200">
              <a:solidFill>
                <a:schemeClr val="dk1"/>
              </a:solidFill>
            </a:endParaRPr>
          </a:p>
          <a:p>
            <a:pPr indent="0" lvl="0" marL="0" rtl="0" algn="l">
              <a:lnSpc>
                <a:spcPct val="150000"/>
              </a:lnSpc>
              <a:spcBef>
                <a:spcPts val="0"/>
              </a:spcBef>
              <a:spcAft>
                <a:spcPts val="0"/>
              </a:spcAft>
              <a:buNone/>
            </a:pPr>
            <a:r>
              <a:rPr lang="fi" sz="1200">
                <a:solidFill>
                  <a:schemeClr val="dk1"/>
                </a:solidFill>
              </a:rPr>
              <a:t>2. Changing tables, silent work continues for another 7 minutes. </a:t>
            </a:r>
            <a:endParaRPr sz="1200">
              <a:solidFill>
                <a:schemeClr val="dk1"/>
              </a:solidFill>
            </a:endParaRPr>
          </a:p>
          <a:p>
            <a:pPr indent="0" lvl="0" marL="0" rtl="0" algn="l">
              <a:lnSpc>
                <a:spcPct val="150000"/>
              </a:lnSpc>
              <a:spcBef>
                <a:spcPts val="0"/>
              </a:spcBef>
              <a:spcAft>
                <a:spcPts val="0"/>
              </a:spcAft>
              <a:buNone/>
            </a:pPr>
            <a:r>
              <a:rPr lang="fi" sz="1200">
                <a:solidFill>
                  <a:schemeClr val="dk1"/>
                </a:solidFill>
              </a:rPr>
              <a:t>3. Silently inspect the graffiti on different tables for 5 minutes.</a:t>
            </a:r>
            <a:endParaRPr sz="1200">
              <a:solidFill>
                <a:schemeClr val="dk1"/>
              </a:solidFill>
            </a:endParaRPr>
          </a:p>
          <a:p>
            <a:pPr indent="0" lvl="0" marL="0" rtl="0" algn="l">
              <a:lnSpc>
                <a:spcPct val="150000"/>
              </a:lnSpc>
              <a:spcBef>
                <a:spcPts val="0"/>
              </a:spcBef>
              <a:spcAft>
                <a:spcPts val="0"/>
              </a:spcAft>
              <a:buNone/>
            </a:pPr>
            <a:r>
              <a:rPr lang="fi" sz="1200">
                <a:solidFill>
                  <a:schemeClr val="dk1"/>
                </a:solidFill>
              </a:rPr>
              <a:t>4. Ask teachers to choose a table that interests them the most, and then to have a group discussion about that graffiti.</a:t>
            </a:r>
            <a:br>
              <a:rPr lang="fi" sz="1200">
                <a:solidFill>
                  <a:schemeClr val="dk1"/>
                </a:solidFill>
              </a:rPr>
            </a:br>
            <a:endParaRPr sz="1200">
              <a:solidFill>
                <a:schemeClr val="dk1"/>
              </a:solidFill>
            </a:endParaRPr>
          </a:p>
          <a:p>
            <a:pPr indent="0" lvl="0" marL="0" rtl="0" algn="l">
              <a:lnSpc>
                <a:spcPct val="150000"/>
              </a:lnSpc>
              <a:spcBef>
                <a:spcPts val="1200"/>
              </a:spcBef>
              <a:spcAft>
                <a:spcPts val="0"/>
              </a:spcAft>
              <a:buNone/>
            </a:pPr>
            <a:r>
              <a:t/>
            </a:r>
            <a:endParaRPr b="1" sz="1200">
              <a:solidFill>
                <a:schemeClr val="dk1"/>
              </a:solidFill>
            </a:endParaRPr>
          </a:p>
          <a:p>
            <a:pPr indent="0" lvl="0" marL="0" rtl="0" algn="l">
              <a:lnSpc>
                <a:spcPct val="150000"/>
              </a:lnSpc>
              <a:spcBef>
                <a:spcPts val="1200"/>
              </a:spcBef>
              <a:spcAft>
                <a:spcPts val="0"/>
              </a:spcAft>
              <a:buNone/>
            </a:pPr>
            <a:r>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highlight>
                <a:srgbClr val="FFFF00"/>
              </a:highlight>
            </a:endParaRPr>
          </a:p>
          <a:p>
            <a:pPr indent="0" lvl="0" marL="0" rtl="0" algn="l">
              <a:lnSpc>
                <a:spcPct val="150000"/>
              </a:lnSpc>
              <a:spcBef>
                <a:spcPts val="0"/>
              </a:spcBef>
              <a:spcAft>
                <a:spcPts val="0"/>
              </a:spcAft>
              <a:buNone/>
            </a:pPr>
            <a:r>
              <a:t/>
            </a:r>
            <a:endParaRPr sz="1600">
              <a:solidFill>
                <a:schemeClr val="dk1"/>
              </a:solidFill>
              <a:highlight>
                <a:srgbClr val="FFFF00"/>
              </a:highlight>
            </a:endParaRPr>
          </a:p>
          <a:p>
            <a:pPr indent="0" lvl="0" marL="0" rtl="0" algn="l">
              <a:lnSpc>
                <a:spcPct val="150000"/>
              </a:lnSpc>
              <a:spcBef>
                <a:spcPts val="1400"/>
              </a:spcBef>
              <a:spcAft>
                <a:spcPts val="0"/>
              </a:spcAft>
              <a:buNone/>
            </a:pPr>
            <a:r>
              <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br>
              <a:rPr lang="fi" sz="1600"/>
            </a:br>
            <a:endParaRPr b="1" sz="1600">
              <a:solidFill>
                <a:schemeClr val="dk1"/>
              </a:solidFill>
            </a:endParaRPr>
          </a:p>
          <a:p>
            <a:pPr indent="0" lvl="0" marL="457200" rtl="0" algn="l">
              <a:spcBef>
                <a:spcPts val="0"/>
              </a:spcBef>
              <a:spcAft>
                <a:spcPts val="0"/>
              </a:spcAft>
              <a:buNone/>
            </a:pPr>
            <a:br>
              <a:rPr b="1" lang="fi" sz="1600">
                <a:solidFill>
                  <a:schemeClr val="dk1"/>
                </a:solidFill>
              </a:rPr>
            </a:br>
            <a:endParaRPr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96"/>
          <p:cNvSpPr txBox="1"/>
          <p:nvPr/>
        </p:nvSpPr>
        <p:spPr>
          <a:xfrm>
            <a:off x="271100" y="544000"/>
            <a:ext cx="8396100" cy="3255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600"/>
              </a:spcBef>
              <a:spcAft>
                <a:spcPts val="0"/>
              </a:spcAft>
              <a:buClr>
                <a:schemeClr val="dk1"/>
              </a:buClr>
              <a:buSzPts val="1100"/>
              <a:buFont typeface="Arial"/>
              <a:buNone/>
            </a:pPr>
            <a:br>
              <a:rPr lang="fi" sz="1600">
                <a:solidFill>
                  <a:schemeClr val="dk1"/>
                </a:solidFill>
              </a:rPr>
            </a:br>
            <a:endParaRPr sz="1600">
              <a:solidFill>
                <a:schemeClr val="dk1"/>
              </a:solidFill>
            </a:endParaRPr>
          </a:p>
          <a:p>
            <a:pPr indent="-330200" lvl="0" marL="457200" rtl="0" algn="just">
              <a:lnSpc>
                <a:spcPct val="150000"/>
              </a:lnSpc>
              <a:spcBef>
                <a:spcPts val="400"/>
              </a:spcBef>
              <a:spcAft>
                <a:spcPts val="0"/>
              </a:spcAft>
              <a:buClr>
                <a:schemeClr val="dk1"/>
              </a:buClr>
              <a:buSzPts val="1600"/>
              <a:buChar char="●"/>
            </a:pPr>
            <a:r>
              <a:rPr lang="fi" sz="1600">
                <a:solidFill>
                  <a:schemeClr val="dk1"/>
                </a:solidFill>
              </a:rPr>
              <a:t>lack of time to teach STEM</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lack of instructional resources</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lack of professional development</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lack of administrative support</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lack of knowledge about STEM disciplines</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lack of parental participation</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reluctance of teachers to collaborate.</a:t>
            </a:r>
            <a:endParaRPr sz="1600">
              <a:solidFill>
                <a:schemeClr val="dk1"/>
              </a:solidFill>
            </a:endParaRPr>
          </a:p>
        </p:txBody>
      </p:sp>
      <p:sp>
        <p:nvSpPr>
          <p:cNvPr id="507" name="Google Shape;507;p96"/>
          <p:cNvSpPr txBox="1"/>
          <p:nvPr/>
        </p:nvSpPr>
        <p:spPr>
          <a:xfrm>
            <a:off x="314325" y="544000"/>
            <a:ext cx="8061000" cy="6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i" sz="2200">
                <a:solidFill>
                  <a:srgbClr val="701C7F"/>
                </a:solidFill>
              </a:rPr>
              <a:t>5.3 Challenges</a:t>
            </a:r>
            <a:endParaRPr sz="22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97"/>
          <p:cNvSpPr txBox="1"/>
          <p:nvPr/>
        </p:nvSpPr>
        <p:spPr>
          <a:xfrm>
            <a:off x="259350" y="528525"/>
            <a:ext cx="8396100" cy="3255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600"/>
              </a:spcBef>
              <a:spcAft>
                <a:spcPts val="0"/>
              </a:spcAft>
              <a:buNone/>
            </a:pPr>
            <a:br>
              <a:rPr b="1" lang="fi" sz="1600">
                <a:solidFill>
                  <a:srgbClr val="701C7F"/>
                </a:solidFill>
              </a:rPr>
            </a:br>
            <a:r>
              <a:rPr lang="fi" sz="1600">
                <a:solidFill>
                  <a:schemeClr val="dk1"/>
                </a:solidFill>
              </a:rPr>
              <a:t>There are a range of perceived barriers and challenges that seem to be impacting the implementation of an integrated STEM approach which include:</a:t>
            </a:r>
            <a:br>
              <a:rPr lang="fi" sz="1600">
                <a:solidFill>
                  <a:schemeClr val="dk1"/>
                </a:solidFill>
              </a:rPr>
            </a:br>
            <a:endParaRPr sz="1600">
              <a:solidFill>
                <a:schemeClr val="dk1"/>
              </a:solidFill>
            </a:endParaRPr>
          </a:p>
          <a:p>
            <a:pPr indent="-330200" lvl="0" marL="457200" rtl="0" algn="just">
              <a:lnSpc>
                <a:spcPct val="150000"/>
              </a:lnSpc>
              <a:spcBef>
                <a:spcPts val="400"/>
              </a:spcBef>
              <a:spcAft>
                <a:spcPts val="0"/>
              </a:spcAft>
              <a:buClr>
                <a:schemeClr val="dk1"/>
              </a:buClr>
              <a:buSzPts val="1600"/>
              <a:buChar char="●"/>
            </a:pPr>
            <a:r>
              <a:rPr lang="fi" sz="1600">
                <a:solidFill>
                  <a:schemeClr val="dk1"/>
                </a:solidFill>
              </a:rPr>
              <a:t>pressure to prepare students for exams and tests</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insufficient technical support for teachers</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school space organisation (classroom size and furniture, etc.)</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budget constraints in accessing adequate content and materials for teaching</a:t>
            </a:r>
            <a:endParaRPr sz="1600">
              <a:solidFill>
                <a:schemeClr val="dk1"/>
              </a:solidFill>
            </a:endParaRPr>
          </a:p>
          <a:p>
            <a:pPr indent="-330200" lvl="0" marL="457200" rtl="0" algn="just">
              <a:lnSpc>
                <a:spcPct val="150000"/>
              </a:lnSpc>
              <a:spcBef>
                <a:spcPts val="0"/>
              </a:spcBef>
              <a:spcAft>
                <a:spcPts val="0"/>
              </a:spcAft>
              <a:buClr>
                <a:schemeClr val="dk1"/>
              </a:buClr>
              <a:buSzPts val="1600"/>
              <a:buChar char="●"/>
            </a:pPr>
            <a:r>
              <a:rPr lang="fi" sz="1600">
                <a:solidFill>
                  <a:schemeClr val="dk1"/>
                </a:solidFill>
              </a:rPr>
              <a:t>lack of pedagogical models of how to teach STEM in an attractive way </a:t>
            </a:r>
            <a:endParaRPr sz="1600">
              <a:solidFill>
                <a:schemeClr val="dk1"/>
              </a:solidFill>
            </a:endParaRPr>
          </a:p>
          <a:p>
            <a:pPr indent="0" lvl="0" marL="0" rtl="0" algn="l">
              <a:lnSpc>
                <a:spcPct val="150000"/>
              </a:lnSpc>
              <a:spcBef>
                <a:spcPts val="0"/>
              </a:spcBef>
              <a:spcAft>
                <a:spcPts val="0"/>
              </a:spcAft>
              <a:buNone/>
            </a:pPr>
            <a:r>
              <a:t/>
            </a:r>
            <a:endParaRPr sz="1600">
              <a:solidFill>
                <a:schemeClr val="dk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98"/>
          <p:cNvSpPr txBox="1"/>
          <p:nvPr/>
        </p:nvSpPr>
        <p:spPr>
          <a:xfrm>
            <a:off x="201000" y="398850"/>
            <a:ext cx="7157700" cy="4020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400"/>
              </a:spcBef>
              <a:spcAft>
                <a:spcPts val="0"/>
              </a:spcAft>
              <a:buNone/>
            </a:pPr>
            <a:r>
              <a:rPr b="1" lang="fi" sz="1600">
                <a:solidFill>
                  <a:srgbClr val="701C7F"/>
                </a:solidFill>
              </a:rPr>
              <a:t>NEGATIVE </a:t>
            </a:r>
            <a:r>
              <a:rPr b="1" lang="fi" sz="1600">
                <a:solidFill>
                  <a:srgbClr val="701C7F"/>
                </a:solidFill>
              </a:rPr>
              <a:t>BRAINSTORM</a:t>
            </a:r>
            <a:r>
              <a:rPr b="1" lang="fi" sz="1600">
                <a:solidFill>
                  <a:srgbClr val="701C7F"/>
                </a:solidFill>
              </a:rPr>
              <a:t> VS OPPORTUNITIES FOR IMPROVEMENT</a:t>
            </a:r>
            <a:endParaRPr b="1" sz="1600">
              <a:solidFill>
                <a:srgbClr val="701C7F"/>
              </a:solidFill>
            </a:endParaRPr>
          </a:p>
          <a:p>
            <a:pPr indent="0" lvl="0" marL="0" rtl="0" algn="l">
              <a:lnSpc>
                <a:spcPct val="150000"/>
              </a:lnSpc>
              <a:spcBef>
                <a:spcPts val="400"/>
              </a:spcBef>
              <a:spcAft>
                <a:spcPts val="0"/>
              </a:spcAft>
              <a:buNone/>
            </a:pPr>
            <a:br>
              <a:rPr lang="fi" sz="1200">
                <a:solidFill>
                  <a:schemeClr val="dk1"/>
                </a:solidFill>
              </a:rPr>
            </a:br>
            <a:r>
              <a:rPr lang="fi" sz="1200">
                <a:solidFill>
                  <a:schemeClr val="dk1"/>
                </a:solidFill>
              </a:rPr>
              <a:t>This activity serves as a tool to dissolve presumptions, doubts and fears regarding everything that could go wrong when designing, implementing and assessing STEM projects. </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rPr lang="fi" sz="1200">
                <a:solidFill>
                  <a:schemeClr val="dk1"/>
                </a:solidFill>
              </a:rPr>
              <a:t>1. Brainstorm different ways to fail in designing, implementing and assessing STEM projects. Use bullet points or numbers when making notes. </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just">
              <a:lnSpc>
                <a:spcPct val="150000"/>
              </a:lnSpc>
              <a:spcBef>
                <a:spcPts val="0"/>
              </a:spcBef>
              <a:spcAft>
                <a:spcPts val="0"/>
              </a:spcAft>
              <a:buClr>
                <a:schemeClr val="dk1"/>
              </a:buClr>
              <a:buSzPts val="1100"/>
              <a:buFont typeface="Arial"/>
              <a:buNone/>
            </a:pPr>
            <a:r>
              <a:rPr lang="fi" sz="1200">
                <a:solidFill>
                  <a:schemeClr val="dk1"/>
                </a:solidFill>
              </a:rPr>
              <a:t>2. Now, have another brainstorm where you create solutions to the threats listed in the previous phase. Aim to be as realistic as possible. So, if the challenge is “insufficient funding for field trips”, the solution should be more constructive than just “more money”; instead aim to come up with more creative solutions such as “utilizing online visits”. </a:t>
            </a:r>
            <a:endParaRPr sz="1200">
              <a:solidFill>
                <a:schemeClr val="dk1"/>
              </a:solidFill>
            </a:endParaRPr>
          </a:p>
        </p:txBody>
      </p:sp>
      <p:sp>
        <p:nvSpPr>
          <p:cNvPr id="518" name="Google Shape;518;p98"/>
          <p:cNvSpPr/>
          <p:nvPr/>
        </p:nvSpPr>
        <p:spPr>
          <a:xfrm>
            <a:off x="7864350" y="150850"/>
            <a:ext cx="1184100" cy="1184100"/>
          </a:xfrm>
          <a:prstGeom prst="ellipse">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519" name="Google Shape;519;p98"/>
          <p:cNvSpPr txBox="1"/>
          <p:nvPr/>
        </p:nvSpPr>
        <p:spPr>
          <a:xfrm>
            <a:off x="7916850" y="533500"/>
            <a:ext cx="1079100" cy="41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i" sz="1500">
                <a:latin typeface="Francois One"/>
                <a:ea typeface="Francois One"/>
                <a:cs typeface="Francois One"/>
                <a:sym typeface="Francois One"/>
              </a:rPr>
              <a:t>ACTIVITY</a:t>
            </a:r>
            <a:endParaRPr b="1" sz="1500">
              <a:latin typeface="Francois One"/>
              <a:ea typeface="Francois One"/>
              <a:cs typeface="Francois One"/>
              <a:sym typeface="Francois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2. Disciplinary and Interdisciplinary Knowledge</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The integration of knowledge areas involves obtaining a final product greater than the sum of its individual parts. Designing integrated experiences providing intentional and explicit support for students is important in order to build knowledge and skills both within the disciplines and across disciplines. </a:t>
            </a:r>
            <a:endParaRPr sz="1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nvSpPr>
        <p:spPr>
          <a:xfrm>
            <a:off x="248550" y="557150"/>
            <a:ext cx="8558100" cy="3378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b="1" lang="fi" sz="1600">
                <a:solidFill>
                  <a:srgbClr val="701C7F"/>
                </a:solidFill>
              </a:rPr>
              <a:t>2. Disciplinary and Interdisciplinary Knowledge</a:t>
            </a:r>
            <a:endParaRPr b="1" sz="1600">
              <a:solidFill>
                <a:srgbClr val="701C7F"/>
              </a:solidFill>
            </a:endParaRPr>
          </a:p>
          <a:p>
            <a:pPr indent="0" lvl="0" marL="0" rtl="0" algn="l">
              <a:lnSpc>
                <a:spcPct val="150000"/>
              </a:lnSpc>
              <a:spcBef>
                <a:spcPts val="400"/>
              </a:spcBef>
              <a:spcAft>
                <a:spcPts val="0"/>
              </a:spcAft>
              <a:buNone/>
            </a:pPr>
            <a:br>
              <a:rPr lang="fi" sz="1600">
                <a:solidFill>
                  <a:schemeClr val="dk1"/>
                </a:solidFill>
              </a:rPr>
            </a:br>
            <a:r>
              <a:rPr lang="fi" sz="1600">
                <a:solidFill>
                  <a:schemeClr val="dk1"/>
                </a:solidFill>
              </a:rPr>
              <a:t>Students’ knowledge in individual disciplines must be supported. Connecting ideas across disciplines is challenging if students have little or no understanding of the relevant ideas in the individual disciplines. However, students are often disinterested in science and math if they learn in an isolated and disjointed manner, missing connections to crosscutting concepts and real-world applications. </a:t>
            </a:r>
            <a:endParaRPr sz="16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B9AC08F2F78D49A5E79231079B6298" ma:contentTypeVersion="11" ma:contentTypeDescription="Luo uusi asiakirja." ma:contentTypeScope="" ma:versionID="5f211467d106ed571e5be884f9149e00">
  <xsd:schema xmlns:xsd="http://www.w3.org/2001/XMLSchema" xmlns:xs="http://www.w3.org/2001/XMLSchema" xmlns:p="http://schemas.microsoft.com/office/2006/metadata/properties" xmlns:ns2="c50a5b95-4d72-453a-9ac9-d6526f9ad4b8" xmlns:ns3="d17a9abb-7ba8-493f-9fd4-bb158c57d8c9" targetNamespace="http://schemas.microsoft.com/office/2006/metadata/properties" ma:root="true" ma:fieldsID="35c0ee8a2263d0af2c58b6a6d652612b" ns2:_="" ns3:_="">
    <xsd:import namespace="c50a5b95-4d72-453a-9ac9-d6526f9ad4b8"/>
    <xsd:import namespace="d17a9abb-7ba8-493f-9fd4-bb158c57d8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a5b95-4d72-453a-9ac9-d6526f9ad4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7a9abb-7ba8-493f-9fd4-bb158c57d8c9"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4550C2-6560-4810-9816-54128D81205A}"/>
</file>

<file path=customXml/itemProps2.xml><?xml version="1.0" encoding="utf-8"?>
<ds:datastoreItem xmlns:ds="http://schemas.openxmlformats.org/officeDocument/2006/customXml" ds:itemID="{16739573-657C-4EAD-BE8C-E8A3C7F1B20D}"/>
</file>

<file path=customXml/itemProps3.xml><?xml version="1.0" encoding="utf-8"?>
<ds:datastoreItem xmlns:ds="http://schemas.openxmlformats.org/officeDocument/2006/customXml" ds:itemID="{AC585DFE-16B5-4F01-B725-1D6EB1C8B5A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0x0101003FB9AC08F2F78D49A5E79231079B6298</vt:lpwstr>
  </property>
</Properties>
</file>